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6"/>
  </p:notesMasterIdLst>
  <p:sldIdLst>
    <p:sldId id="302" r:id="rId2"/>
    <p:sldId id="282" r:id="rId3"/>
    <p:sldId id="297" r:id="rId4"/>
    <p:sldId id="298" r:id="rId5"/>
    <p:sldId id="300" r:id="rId6"/>
    <p:sldId id="258" r:id="rId7"/>
    <p:sldId id="259" r:id="rId8"/>
    <p:sldId id="260" r:id="rId9"/>
    <p:sldId id="267" r:id="rId10"/>
    <p:sldId id="268" r:id="rId11"/>
    <p:sldId id="269" r:id="rId12"/>
    <p:sldId id="271" r:id="rId13"/>
    <p:sldId id="295" r:id="rId14"/>
    <p:sldId id="301" r:id="rId15"/>
  </p:sldIdLst>
  <p:sldSz cx="9144000" cy="6858000" type="screen4x3"/>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2" d="100"/>
          <a:sy n="62" d="100"/>
        </p:scale>
        <p:origin x="-1324" y="-64"/>
      </p:cViewPr>
      <p:guideLst>
        <p:guide orient="horz" pos="2880"/>
        <p:guide pos="216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160838" cy="366713"/>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5438775" y="0"/>
            <a:ext cx="4160838" cy="366713"/>
          </a:xfrm>
          <a:prstGeom prst="rect">
            <a:avLst/>
          </a:prstGeom>
        </p:spPr>
        <p:txBody>
          <a:bodyPr vert="horz" lIns="91440" tIns="45720" rIns="91440" bIns="45720" rtlCol="0"/>
          <a:lstStyle>
            <a:lvl1pPr algn="r">
              <a:defRPr sz="1200"/>
            </a:lvl1pPr>
          </a:lstStyle>
          <a:p>
            <a:fld id="{EDD44EE0-65E1-495C-9861-FF84A3FFF7A3}" type="datetimeFigureOut">
              <a:rPr lang="en-IN" smtClean="0"/>
              <a:pPr/>
              <a:t>22-01-2024</a:t>
            </a:fld>
            <a:endParaRPr lang="en-IN"/>
          </a:p>
        </p:txBody>
      </p:sp>
      <p:sp>
        <p:nvSpPr>
          <p:cNvPr id="4" name="Slide Image Placeholder 3"/>
          <p:cNvSpPr>
            <a:spLocks noGrp="1" noRot="1" noChangeAspect="1"/>
          </p:cNvSpPr>
          <p:nvPr>
            <p:ph type="sldImg" idx="2"/>
          </p:nvPr>
        </p:nvSpPr>
        <p:spPr>
          <a:xfrm>
            <a:off x="3154363" y="914400"/>
            <a:ext cx="3292475" cy="2468563"/>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960438" y="3521075"/>
            <a:ext cx="7680325" cy="287972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6948488"/>
            <a:ext cx="4160838" cy="366712"/>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5438775" y="6948488"/>
            <a:ext cx="4160838" cy="366712"/>
          </a:xfrm>
          <a:prstGeom prst="rect">
            <a:avLst/>
          </a:prstGeom>
        </p:spPr>
        <p:txBody>
          <a:bodyPr vert="horz" lIns="91440" tIns="45720" rIns="91440" bIns="45720" rtlCol="0" anchor="b"/>
          <a:lstStyle>
            <a:lvl1pPr algn="r">
              <a:defRPr sz="1200"/>
            </a:lvl1pPr>
          </a:lstStyle>
          <a:p>
            <a:fld id="{22AFEEAF-787E-4616-AB37-802AFC53B095}" type="slidenum">
              <a:rPr lang="en-IN" smtClean="0"/>
              <a:pPr/>
              <a:t>‹#›</a:t>
            </a:fld>
            <a:endParaRPr lang="en-IN"/>
          </a:p>
        </p:txBody>
      </p:sp>
    </p:spTree>
    <p:extLst>
      <p:ext uri="{BB962C8B-B14F-4D97-AF65-F5344CB8AC3E}">
        <p14:creationId xmlns:p14="http://schemas.microsoft.com/office/powerpoint/2010/main" xmlns="" val="109290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tx1"/>
                </a:solidFill>
                <a:latin typeface="Courier New"/>
                <a:cs typeface="Courier New"/>
              </a:defRPr>
            </a:lvl1pPr>
          </a:lstStyle>
          <a:p>
            <a:pPr marL="12700">
              <a:lnSpc>
                <a:spcPts val="1960"/>
              </a:lnSpc>
            </a:pPr>
            <a:r>
              <a:rPr spc="-5" dirty="0"/>
              <a:t>REPL</a:t>
            </a:r>
            <a:r>
              <a:rPr spc="-70" dirty="0"/>
              <a:t> </a:t>
            </a:r>
            <a:r>
              <a:rPr spc="-5" dirty="0"/>
              <a:t>KNOWLEDGE</a:t>
            </a:r>
            <a:r>
              <a:rPr spc="-90" dirty="0"/>
              <a:t> </a:t>
            </a:r>
            <a:r>
              <a:rPr spc="-5" dirty="0"/>
              <a:t>CENTRE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chemeClr val="tx1"/>
                </a:solidFill>
                <a:latin typeface="Courier New"/>
                <a:cs typeface="Courier New"/>
              </a:defRPr>
            </a:lvl1pPr>
          </a:lstStyle>
          <a:p>
            <a:pPr marL="12700">
              <a:lnSpc>
                <a:spcPts val="1960"/>
              </a:lnSpc>
            </a:pPr>
            <a:r>
              <a:rPr spc="-5" dirty="0"/>
              <a:t>REPL</a:t>
            </a:r>
            <a:r>
              <a:rPr spc="-70" dirty="0"/>
              <a:t> </a:t>
            </a:r>
            <a:r>
              <a:rPr spc="-5" dirty="0"/>
              <a:t>KNOWLEDGE</a:t>
            </a:r>
            <a:r>
              <a:rPr spc="-90" dirty="0"/>
              <a:t> </a:t>
            </a:r>
            <a:r>
              <a:rPr spc="-5" dirty="0"/>
              <a:t>CENTRE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800" b="0" i="0">
                <a:solidFill>
                  <a:schemeClr val="tx1"/>
                </a:solidFill>
                <a:latin typeface="Courier New"/>
                <a:cs typeface="Courier New"/>
              </a:defRPr>
            </a:lvl1pPr>
          </a:lstStyle>
          <a:p>
            <a:pPr marL="12700">
              <a:lnSpc>
                <a:spcPts val="1960"/>
              </a:lnSpc>
            </a:pPr>
            <a:r>
              <a:rPr spc="-5" dirty="0"/>
              <a:t>REPL</a:t>
            </a:r>
            <a:r>
              <a:rPr spc="-70" dirty="0"/>
              <a:t> </a:t>
            </a:r>
            <a:r>
              <a:rPr spc="-5" dirty="0"/>
              <a:t>KNOWLEDGE</a:t>
            </a:r>
            <a:r>
              <a:rPr spc="-90" dirty="0"/>
              <a:t> </a:t>
            </a:r>
            <a:r>
              <a:rPr spc="-5" dirty="0"/>
              <a:t>CENTRE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00" b="0" i="0">
                <a:solidFill>
                  <a:schemeClr val="tx1"/>
                </a:solidFill>
                <a:latin typeface="Courier New"/>
                <a:cs typeface="Courier New"/>
              </a:defRPr>
            </a:lvl1pPr>
          </a:lstStyle>
          <a:p>
            <a:pPr marL="12700">
              <a:lnSpc>
                <a:spcPts val="1960"/>
              </a:lnSpc>
            </a:pPr>
            <a:r>
              <a:rPr spc="-5" dirty="0"/>
              <a:t>REPL</a:t>
            </a:r>
            <a:r>
              <a:rPr spc="-70" dirty="0"/>
              <a:t> </a:t>
            </a:r>
            <a:r>
              <a:rPr spc="-5" dirty="0"/>
              <a:t>KNOWLEDGE</a:t>
            </a:r>
            <a:r>
              <a:rPr spc="-90" dirty="0"/>
              <a:t> </a:t>
            </a:r>
            <a:r>
              <a:rPr spc="-5" dirty="0"/>
              <a:t>CENTRE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chemeClr val="tx1"/>
                </a:solidFill>
                <a:latin typeface="Courier New"/>
                <a:cs typeface="Courier New"/>
              </a:defRPr>
            </a:lvl1pPr>
          </a:lstStyle>
          <a:p>
            <a:pPr marL="12700">
              <a:lnSpc>
                <a:spcPts val="1960"/>
              </a:lnSpc>
            </a:pPr>
            <a:r>
              <a:rPr spc="-5" dirty="0"/>
              <a:t>REPL</a:t>
            </a:r>
            <a:r>
              <a:rPr spc="-70" dirty="0"/>
              <a:t> </a:t>
            </a:r>
            <a:r>
              <a:rPr spc="-5" dirty="0"/>
              <a:t>KNOWLEDGE</a:t>
            </a:r>
            <a:r>
              <a:rPr spc="-90" dirty="0"/>
              <a:t> </a:t>
            </a:r>
            <a:r>
              <a:rPr spc="-5" dirty="0"/>
              <a:t>CENTRE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244551" y="193675"/>
            <a:ext cx="8654897" cy="299720"/>
          </a:xfrm>
          <a:prstGeom prst="rect">
            <a:avLst/>
          </a:prstGeom>
        </p:spPr>
        <p:txBody>
          <a:bodyPr wrap="square" lIns="0" tIns="0" rIns="0" bIns="0">
            <a:spAutoFit/>
          </a:bodyPr>
          <a:lstStyle>
            <a:lvl1pPr>
              <a:defRPr sz="1800" b="0" i="0">
                <a:solidFill>
                  <a:schemeClr val="tx1"/>
                </a:solidFill>
                <a:latin typeface="Calibri"/>
                <a:cs typeface="Calibri"/>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160134" y="6457170"/>
            <a:ext cx="2896870" cy="284479"/>
          </a:xfrm>
          <a:prstGeom prst="rect">
            <a:avLst/>
          </a:prstGeom>
        </p:spPr>
        <p:txBody>
          <a:bodyPr wrap="square" lIns="0" tIns="0" rIns="0" bIns="0">
            <a:spAutoFit/>
          </a:bodyPr>
          <a:lstStyle>
            <a:lvl1pPr>
              <a:defRPr sz="1800" b="0" i="0">
                <a:solidFill>
                  <a:schemeClr val="tx1"/>
                </a:solidFill>
                <a:latin typeface="Courier New"/>
                <a:cs typeface="Courier New"/>
              </a:defRPr>
            </a:lvl1pPr>
          </a:lstStyle>
          <a:p>
            <a:pPr marL="12700">
              <a:lnSpc>
                <a:spcPts val="1960"/>
              </a:lnSpc>
            </a:pPr>
            <a:r>
              <a:rPr spc="-5" dirty="0"/>
              <a:t>REPL</a:t>
            </a:r>
            <a:r>
              <a:rPr spc="-70" dirty="0"/>
              <a:t> </a:t>
            </a:r>
            <a:r>
              <a:rPr spc="-5" dirty="0"/>
              <a:t>KNOWLEDGE</a:t>
            </a:r>
            <a:r>
              <a:rPr spc="-90" dirty="0"/>
              <a:t> </a:t>
            </a:r>
            <a:r>
              <a:rPr spc="-5" dirty="0"/>
              <a:t>CENTRE</a:t>
            </a: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1/22/2024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838200"/>
            <a:ext cx="9144000" cy="5029200"/>
          </a:xfrm>
          <a:prstGeom prst="rect">
            <a:avLst/>
          </a:prstGeom>
        </p:spPr>
      </p:pic>
      <p:sp>
        <p:nvSpPr>
          <p:cNvPr id="4" name="Rectangle 3"/>
          <p:cNvSpPr/>
          <p:nvPr/>
        </p:nvSpPr>
        <p:spPr>
          <a:xfrm>
            <a:off x="304800" y="6019800"/>
            <a:ext cx="8291750" cy="523220"/>
          </a:xfrm>
          <a:prstGeom prst="rect">
            <a:avLst/>
          </a:prstGeom>
        </p:spPr>
        <p:txBody>
          <a:bodyPr wrap="square">
            <a:spAutoFit/>
          </a:bodyPr>
          <a:lstStyle/>
          <a:p>
            <a:pPr marL="12700">
              <a:lnSpc>
                <a:spcPct val="100000"/>
              </a:lnSpc>
              <a:spcBef>
                <a:spcPts val="910"/>
              </a:spcBef>
            </a:pPr>
            <a:r>
              <a:rPr lang="en-IN" sz="2800" b="1" spc="-10" dirty="0" smtClean="0">
                <a:solidFill>
                  <a:schemeClr val="accent6">
                    <a:lumMod val="75000"/>
                  </a:schemeClr>
                </a:solidFill>
                <a:latin typeface="Arial Black" panose="020B0A04020102020204" pitchFamily="34" charset="0"/>
                <a:cs typeface="Calibri"/>
              </a:rPr>
              <a:t>Knowledge </a:t>
            </a:r>
            <a:r>
              <a:rPr lang="en-IN" sz="2800" b="1" spc="-10" dirty="0" smtClean="0">
                <a:solidFill>
                  <a:schemeClr val="accent6">
                    <a:lumMod val="75000"/>
                  </a:schemeClr>
                </a:solidFill>
                <a:latin typeface="Arial Black" panose="020B0A04020102020204" pitchFamily="34" charset="0"/>
                <a:cs typeface="Calibri"/>
              </a:rPr>
              <a:t>Centre </a:t>
            </a:r>
            <a:r>
              <a:rPr lang="en-IN" sz="2800" b="1" spc="-10" dirty="0" err="1" smtClean="0">
                <a:solidFill>
                  <a:schemeClr val="accent6">
                    <a:lumMod val="75000"/>
                  </a:schemeClr>
                </a:solidFill>
                <a:latin typeface="Arial Black" panose="020B0A04020102020204" pitchFamily="34" charset="0"/>
                <a:cs typeface="Calibri"/>
              </a:rPr>
              <a:t>Noida</a:t>
            </a:r>
            <a:r>
              <a:rPr lang="en-IN" sz="2800" b="1" spc="-10" dirty="0" smtClean="0">
                <a:solidFill>
                  <a:schemeClr val="accent6">
                    <a:lumMod val="75000"/>
                  </a:schemeClr>
                </a:solidFill>
                <a:latin typeface="Arial Black" panose="020B0A04020102020204" pitchFamily="34" charset="0"/>
                <a:cs typeface="Calibri"/>
              </a:rPr>
              <a:t> </a:t>
            </a:r>
            <a:endParaRPr lang="en-IN" sz="2800" b="1" dirty="0">
              <a:solidFill>
                <a:schemeClr val="accent6">
                  <a:lumMod val="75000"/>
                </a:schemeClr>
              </a:solidFill>
              <a:latin typeface="Arial Black" panose="020B0A04020102020204" pitchFamily="34" charset="0"/>
              <a:cs typeface="Calibri"/>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152400"/>
            <a:ext cx="9144000" cy="5943600"/>
          </a:xfrm>
          <a:prstGeom prst="rect">
            <a:avLst/>
          </a:prstGeom>
        </p:spPr>
      </p:pic>
      <p:sp>
        <p:nvSpPr>
          <p:cNvPr id="5" name="object 3"/>
          <p:cNvSpPr txBox="1"/>
          <p:nvPr/>
        </p:nvSpPr>
        <p:spPr>
          <a:xfrm>
            <a:off x="533400" y="6172200"/>
            <a:ext cx="2057400" cy="259045"/>
          </a:xfrm>
          <a:prstGeom prst="rect">
            <a:avLst/>
          </a:prstGeom>
        </p:spPr>
        <p:txBody>
          <a:bodyPr vert="horz" wrap="square" lIns="0" tIns="12700" rIns="0" bIns="0" rtlCol="0">
            <a:spAutoFit/>
          </a:bodyPr>
          <a:lstStyle/>
          <a:p>
            <a:pPr marL="12700">
              <a:lnSpc>
                <a:spcPct val="100000"/>
              </a:lnSpc>
              <a:spcBef>
                <a:spcPts val="100"/>
              </a:spcBef>
            </a:pPr>
            <a:r>
              <a:rPr lang="en-IN" sz="1600" b="1" spc="-5" dirty="0" smtClean="0">
                <a:solidFill>
                  <a:schemeClr val="bg1">
                    <a:lumMod val="50000"/>
                  </a:schemeClr>
                </a:solidFill>
                <a:latin typeface="Verdana" panose="020B0604030504040204" pitchFamily="34" charset="0"/>
                <a:ea typeface="Verdana" panose="020B0604030504040204" pitchFamily="34" charset="0"/>
                <a:cs typeface="Calibri"/>
              </a:rPr>
              <a:t>View</a:t>
            </a:r>
            <a:endParaRPr sz="1600" b="1" dirty="0">
              <a:solidFill>
                <a:schemeClr val="bg1">
                  <a:lumMod val="50000"/>
                </a:schemeClr>
              </a:solidFill>
              <a:latin typeface="Verdana" panose="020B0604030504040204" pitchFamily="34" charset="0"/>
              <a:ea typeface="Verdana" panose="020B0604030504040204" pitchFamily="34" charset="0"/>
              <a:cs typeface="Calibri"/>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228600"/>
            <a:ext cx="9144000" cy="5911596"/>
          </a:xfrm>
          <a:prstGeom prst="rect">
            <a:avLst/>
          </a:prstGeom>
        </p:spPr>
      </p:pic>
      <p:sp>
        <p:nvSpPr>
          <p:cNvPr id="5" name="object 3"/>
          <p:cNvSpPr txBox="1"/>
          <p:nvPr/>
        </p:nvSpPr>
        <p:spPr>
          <a:xfrm>
            <a:off x="515696" y="6364275"/>
            <a:ext cx="2057400" cy="259045"/>
          </a:xfrm>
          <a:prstGeom prst="rect">
            <a:avLst/>
          </a:prstGeom>
        </p:spPr>
        <p:txBody>
          <a:bodyPr vert="horz" wrap="square" lIns="0" tIns="12700" rIns="0" bIns="0" rtlCol="0">
            <a:spAutoFit/>
          </a:bodyPr>
          <a:lstStyle/>
          <a:p>
            <a:pPr marL="12700">
              <a:lnSpc>
                <a:spcPct val="100000"/>
              </a:lnSpc>
              <a:spcBef>
                <a:spcPts val="100"/>
              </a:spcBef>
            </a:pPr>
            <a:r>
              <a:rPr lang="en-IN" sz="1600" b="1" spc="-5" dirty="0" smtClean="0">
                <a:solidFill>
                  <a:schemeClr val="bg1">
                    <a:lumMod val="50000"/>
                  </a:schemeClr>
                </a:solidFill>
                <a:latin typeface="Verdana" panose="020B0604030504040204" pitchFamily="34" charset="0"/>
                <a:ea typeface="Verdana" panose="020B0604030504040204" pitchFamily="34" charset="0"/>
                <a:cs typeface="Calibri"/>
              </a:rPr>
              <a:t>Central Court </a:t>
            </a:r>
            <a:endParaRPr sz="1600" b="1" dirty="0">
              <a:solidFill>
                <a:schemeClr val="bg1">
                  <a:lumMod val="50000"/>
                </a:schemeClr>
              </a:solidFill>
              <a:latin typeface="Verdana" panose="020B0604030504040204" pitchFamily="34" charset="0"/>
              <a:ea typeface="Verdana" panose="020B0604030504040204" pitchFamily="34" charset="0"/>
              <a:cs typeface="Calibri"/>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304800"/>
            <a:ext cx="9144000" cy="5791200"/>
          </a:xfrm>
          <a:prstGeom prst="rect">
            <a:avLst/>
          </a:prstGeom>
        </p:spPr>
      </p:pic>
      <p:sp>
        <p:nvSpPr>
          <p:cNvPr id="5" name="object 3"/>
          <p:cNvSpPr txBox="1"/>
          <p:nvPr/>
        </p:nvSpPr>
        <p:spPr>
          <a:xfrm>
            <a:off x="533400" y="6172200"/>
            <a:ext cx="2057400" cy="259045"/>
          </a:xfrm>
          <a:prstGeom prst="rect">
            <a:avLst/>
          </a:prstGeom>
        </p:spPr>
        <p:txBody>
          <a:bodyPr vert="horz" wrap="square" lIns="0" tIns="12700" rIns="0" bIns="0" rtlCol="0">
            <a:spAutoFit/>
          </a:bodyPr>
          <a:lstStyle/>
          <a:p>
            <a:pPr marL="12700">
              <a:lnSpc>
                <a:spcPct val="100000"/>
              </a:lnSpc>
              <a:spcBef>
                <a:spcPts val="100"/>
              </a:spcBef>
            </a:pPr>
            <a:r>
              <a:rPr lang="en-IN" sz="1600" b="1" spc="-5" dirty="0" smtClean="0">
                <a:solidFill>
                  <a:schemeClr val="bg1">
                    <a:lumMod val="50000"/>
                  </a:schemeClr>
                </a:solidFill>
                <a:latin typeface="Verdana" panose="020B0604030504040204" pitchFamily="34" charset="0"/>
                <a:ea typeface="Verdana" panose="020B0604030504040204" pitchFamily="34" charset="0"/>
                <a:cs typeface="Calibri"/>
              </a:rPr>
              <a:t>Elevation</a:t>
            </a:r>
            <a:endParaRPr sz="1600" b="1" dirty="0">
              <a:solidFill>
                <a:schemeClr val="bg1">
                  <a:lumMod val="50000"/>
                </a:schemeClr>
              </a:solidFill>
              <a:latin typeface="Verdana" panose="020B0604030504040204" pitchFamily="34" charset="0"/>
              <a:ea typeface="Verdana" panose="020B0604030504040204" pitchFamily="34" charset="0"/>
              <a:cs typeface="Calibri"/>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9525" y="0"/>
            <a:ext cx="9144000" cy="6886575"/>
          </a:xfrm>
          <a:prstGeom prst="rect">
            <a:avLst/>
          </a:prstGeom>
        </p:spPr>
      </p:pic>
      <p:sp>
        <p:nvSpPr>
          <p:cNvPr id="5" name="object 3"/>
          <p:cNvSpPr txBox="1"/>
          <p:nvPr/>
        </p:nvSpPr>
        <p:spPr>
          <a:xfrm>
            <a:off x="3733800" y="304800"/>
            <a:ext cx="2057400" cy="259045"/>
          </a:xfrm>
          <a:prstGeom prst="rect">
            <a:avLst/>
          </a:prstGeom>
        </p:spPr>
        <p:txBody>
          <a:bodyPr vert="horz" wrap="square" lIns="0" tIns="12700" rIns="0" bIns="0" rtlCol="0">
            <a:spAutoFit/>
          </a:bodyPr>
          <a:lstStyle/>
          <a:p>
            <a:pPr marL="12700">
              <a:lnSpc>
                <a:spcPct val="100000"/>
              </a:lnSpc>
              <a:spcBef>
                <a:spcPts val="100"/>
              </a:spcBef>
            </a:pPr>
            <a:r>
              <a:rPr lang="en-IN" sz="1600" b="1" spc="-5" dirty="0" smtClean="0">
                <a:solidFill>
                  <a:srgbClr val="002060"/>
                </a:solidFill>
                <a:latin typeface="Verdana" panose="020B0604030504040204" pitchFamily="34" charset="0"/>
                <a:ea typeface="Verdana" panose="020B0604030504040204" pitchFamily="34" charset="0"/>
                <a:cs typeface="Calibri"/>
              </a:rPr>
              <a:t>Site Photograph</a:t>
            </a:r>
            <a:endParaRPr sz="1600" b="1" dirty="0">
              <a:solidFill>
                <a:srgbClr val="002060"/>
              </a:solidFill>
              <a:latin typeface="Verdana" panose="020B0604030504040204" pitchFamily="34" charset="0"/>
              <a:ea typeface="Verdana" panose="020B0604030504040204" pitchFamily="34" charset="0"/>
              <a:cs typeface="Calibri"/>
            </a:endParaRPr>
          </a:p>
        </p:txBody>
      </p:sp>
    </p:spTree>
    <p:extLst>
      <p:ext uri="{BB962C8B-B14F-4D97-AF65-F5344CB8AC3E}">
        <p14:creationId xmlns:p14="http://schemas.microsoft.com/office/powerpoint/2010/main" xmlns="" val="558551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9468723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228600" y="1828799"/>
            <a:ext cx="8610599" cy="5198859"/>
          </a:xfrm>
          <a:prstGeom prst="rect">
            <a:avLst/>
          </a:prstGeom>
        </p:spPr>
        <p:txBody>
          <a:bodyPr vert="horz" wrap="square" lIns="0" tIns="12700" rIns="0" bIns="0" rtlCol="0">
            <a:spAutoFit/>
          </a:bodyPr>
          <a:lstStyle/>
          <a:p>
            <a:pPr marL="298450" indent="-285750" algn="just">
              <a:spcBef>
                <a:spcPts val="925"/>
              </a:spcBef>
              <a:buFont typeface="Arial" panose="020B0604020202020204" pitchFamily="34" charset="0"/>
              <a:buChar char="•"/>
            </a:pPr>
            <a:r>
              <a:rPr lang="en-IN" sz="1600" b="1" spc="-10" dirty="0">
                <a:solidFill>
                  <a:srgbClr val="002060"/>
                </a:solidFill>
                <a:latin typeface="Verdana" panose="020B0604030504040204" pitchFamily="34" charset="0"/>
                <a:ea typeface="Verdana" panose="020B0604030504040204" pitchFamily="34" charset="0"/>
                <a:cs typeface="Calibri"/>
              </a:rPr>
              <a:t>New Modern </a:t>
            </a:r>
            <a:r>
              <a:rPr lang="en-IN" sz="1600" b="1" spc="-10" dirty="0" err="1">
                <a:solidFill>
                  <a:srgbClr val="002060"/>
                </a:solidFill>
                <a:latin typeface="Verdana" panose="020B0604030504040204" pitchFamily="34" charset="0"/>
                <a:ea typeface="Verdana" panose="020B0604030504040204" pitchFamily="34" charset="0"/>
                <a:cs typeface="Calibri"/>
              </a:rPr>
              <a:t>Buildwell</a:t>
            </a:r>
            <a:r>
              <a:rPr lang="en-IN" sz="1600" b="1" spc="-10" dirty="0">
                <a:solidFill>
                  <a:srgbClr val="002060"/>
                </a:solidFill>
                <a:latin typeface="Verdana" panose="020B0604030504040204" pitchFamily="34" charset="0"/>
                <a:ea typeface="Verdana" panose="020B0604030504040204" pitchFamily="34" charset="0"/>
                <a:cs typeface="Calibri"/>
              </a:rPr>
              <a:t> Pvt Ltd (</a:t>
            </a:r>
            <a:r>
              <a:rPr lang="en-IN" sz="1600" b="1" spc="-10" dirty="0">
                <a:solidFill>
                  <a:schemeClr val="accent6">
                    <a:lumMod val="75000"/>
                  </a:schemeClr>
                </a:solidFill>
                <a:latin typeface="Verdana" panose="020B0604030504040204" pitchFamily="34" charset="0"/>
                <a:ea typeface="Verdana" panose="020B0604030504040204" pitchFamily="34" charset="0"/>
                <a:cs typeface="Calibri"/>
              </a:rPr>
              <a:t>NMBPL</a:t>
            </a:r>
            <a:r>
              <a:rPr lang="en-IN" sz="1600" b="1" spc="-10" dirty="0" smtClean="0">
                <a:solidFill>
                  <a:srgbClr val="002060"/>
                </a:solidFill>
                <a:latin typeface="Verdana" panose="020B0604030504040204" pitchFamily="34" charset="0"/>
                <a:ea typeface="Verdana" panose="020B0604030504040204" pitchFamily="34" charset="0"/>
                <a:cs typeface="Calibri"/>
              </a:rPr>
              <a:t>) is one of the leading organization in the field of  development and construction of Real Estate Projects. The Company is focussed on developing Residential, Commercial and mixed development properties which have tech driven modern facilities , facilitate quality living conditions and are, environmental friendly.</a:t>
            </a:r>
          </a:p>
          <a:p>
            <a:pPr marL="298450" indent="-285750" algn="just">
              <a:lnSpc>
                <a:spcPct val="100000"/>
              </a:lnSpc>
              <a:spcBef>
                <a:spcPts val="925"/>
              </a:spcBef>
              <a:buFont typeface="Arial" panose="020B0604020202020204" pitchFamily="34" charset="0"/>
              <a:buChar char="•"/>
            </a:pPr>
            <a:endParaRPr lang="en-IN" sz="1050" b="1" spc="-10" dirty="0" smtClean="0">
              <a:solidFill>
                <a:srgbClr val="002060"/>
              </a:solidFill>
              <a:latin typeface="Verdana" panose="020B0604030504040204" pitchFamily="34" charset="0"/>
              <a:ea typeface="Verdana" panose="020B0604030504040204" pitchFamily="34" charset="0"/>
              <a:cs typeface="Calibri"/>
            </a:endParaRPr>
          </a:p>
          <a:p>
            <a:pPr marL="298450" indent="-285750" algn="just">
              <a:lnSpc>
                <a:spcPct val="100000"/>
              </a:lnSpc>
              <a:spcBef>
                <a:spcPts val="925"/>
              </a:spcBef>
              <a:buFont typeface="Arial" panose="020B0604020202020204" pitchFamily="34" charset="0"/>
              <a:buChar char="•"/>
            </a:pPr>
            <a:r>
              <a:rPr lang="en-IN" sz="1600" b="1" spc="-10" dirty="0" smtClean="0">
                <a:solidFill>
                  <a:srgbClr val="002060"/>
                </a:solidFill>
                <a:latin typeface="Verdana" panose="020B0604030504040204" pitchFamily="34" charset="0"/>
                <a:ea typeface="Verdana" panose="020B0604030504040204" pitchFamily="34" charset="0"/>
                <a:cs typeface="Calibri"/>
              </a:rPr>
              <a:t>NMBPL owns </a:t>
            </a:r>
            <a:r>
              <a:rPr lang="en-IN" sz="1600" b="1" spc="-10" dirty="0">
                <a:solidFill>
                  <a:srgbClr val="002060"/>
                </a:solidFill>
                <a:latin typeface="Verdana" panose="020B0604030504040204" pitchFamily="34" charset="0"/>
                <a:ea typeface="Verdana" panose="020B0604030504040204" pitchFamily="34" charset="0"/>
                <a:cs typeface="Calibri"/>
              </a:rPr>
              <a:t>a land parcel admeasuring 3000 </a:t>
            </a:r>
            <a:r>
              <a:rPr lang="en-IN" sz="1600" b="1" spc="-10" dirty="0" err="1">
                <a:solidFill>
                  <a:srgbClr val="002060"/>
                </a:solidFill>
                <a:latin typeface="Verdana" panose="020B0604030504040204" pitchFamily="34" charset="0"/>
                <a:ea typeface="Verdana" panose="020B0604030504040204" pitchFamily="34" charset="0"/>
                <a:cs typeface="Calibri"/>
              </a:rPr>
              <a:t>sqm</a:t>
            </a:r>
            <a:r>
              <a:rPr lang="en-IN" sz="1600" b="1" spc="-10" dirty="0">
                <a:solidFill>
                  <a:srgbClr val="002060"/>
                </a:solidFill>
                <a:latin typeface="Verdana" panose="020B0604030504040204" pitchFamily="34" charset="0"/>
                <a:ea typeface="Verdana" panose="020B0604030504040204" pitchFamily="34" charset="0"/>
                <a:cs typeface="Calibri"/>
              </a:rPr>
              <a:t> at Plot no. 12, Sector-126, NOIDA (Opposite to Gate no. 2 Amity </a:t>
            </a:r>
            <a:r>
              <a:rPr lang="en-IN" sz="1600" b="1" spc="-10" dirty="0" smtClean="0">
                <a:solidFill>
                  <a:srgbClr val="002060"/>
                </a:solidFill>
                <a:latin typeface="Verdana" panose="020B0604030504040204" pitchFamily="34" charset="0"/>
                <a:ea typeface="Verdana" panose="020B0604030504040204" pitchFamily="34" charset="0"/>
                <a:cs typeface="Calibri"/>
              </a:rPr>
              <a:t>University) </a:t>
            </a:r>
            <a:r>
              <a:rPr lang="en-IN" sz="1600" b="1" spc="-10" dirty="0" smtClean="0">
                <a:solidFill>
                  <a:srgbClr val="002060"/>
                </a:solidFill>
                <a:latin typeface="Verdana" panose="020B0604030504040204" pitchFamily="34" charset="0"/>
                <a:ea typeface="Verdana" panose="020B0604030504040204" pitchFamily="34" charset="0"/>
                <a:cs typeface="Calibri"/>
              </a:rPr>
              <a:t>and </a:t>
            </a:r>
            <a:r>
              <a:rPr lang="en-IN" sz="1600" b="1" spc="-10" dirty="0">
                <a:solidFill>
                  <a:srgbClr val="002060"/>
                </a:solidFill>
                <a:latin typeface="Verdana" panose="020B0604030504040204" pitchFamily="34" charset="0"/>
                <a:ea typeface="Verdana" panose="020B0604030504040204" pitchFamily="34" charset="0"/>
                <a:cs typeface="Calibri"/>
              </a:rPr>
              <a:t>developing </a:t>
            </a:r>
            <a:r>
              <a:rPr lang="en-IN" sz="1600" b="1" spc="-10" dirty="0" smtClean="0">
                <a:solidFill>
                  <a:srgbClr val="002060"/>
                </a:solidFill>
                <a:latin typeface="Verdana" panose="020B0604030504040204" pitchFamily="34" charset="0"/>
                <a:ea typeface="Verdana" panose="020B0604030504040204" pitchFamily="34" charset="0"/>
                <a:cs typeface="Calibri"/>
              </a:rPr>
              <a:t>Office complex, ‘Knowledge </a:t>
            </a:r>
            <a:r>
              <a:rPr lang="en-IN" sz="1600" b="1" spc="-10" dirty="0">
                <a:solidFill>
                  <a:srgbClr val="002060"/>
                </a:solidFill>
                <a:latin typeface="Verdana" panose="020B0604030504040204" pitchFamily="34" charset="0"/>
                <a:ea typeface="Verdana" panose="020B0604030504040204" pitchFamily="34" charset="0"/>
                <a:cs typeface="Calibri"/>
              </a:rPr>
              <a:t>Centre</a:t>
            </a:r>
            <a:r>
              <a:rPr lang="en-IN" sz="1600" b="1" spc="-10" dirty="0" smtClean="0">
                <a:solidFill>
                  <a:srgbClr val="002060"/>
                </a:solidFill>
                <a:latin typeface="Verdana" panose="020B0604030504040204" pitchFamily="34" charset="0"/>
                <a:ea typeface="Verdana" panose="020B0604030504040204" pitchFamily="34" charset="0"/>
                <a:cs typeface="Calibri"/>
              </a:rPr>
              <a:t>’ </a:t>
            </a:r>
            <a:r>
              <a:rPr lang="en-IN" sz="1600" b="1" spc="-10" dirty="0">
                <a:solidFill>
                  <a:srgbClr val="002060"/>
                </a:solidFill>
                <a:latin typeface="Verdana" panose="020B0604030504040204" pitchFamily="34" charset="0"/>
                <a:ea typeface="Verdana" panose="020B0604030504040204" pitchFamily="34" charset="0"/>
                <a:cs typeface="Calibri"/>
              </a:rPr>
              <a:t>at </a:t>
            </a:r>
            <a:r>
              <a:rPr lang="en-IN" sz="1600" b="1" spc="-10" dirty="0" smtClean="0">
                <a:solidFill>
                  <a:srgbClr val="002060"/>
                </a:solidFill>
                <a:latin typeface="Verdana" panose="020B0604030504040204" pitchFamily="34" charset="0"/>
                <a:ea typeface="Verdana" panose="020B0604030504040204" pitchFamily="34" charset="0"/>
                <a:cs typeface="Calibri"/>
              </a:rPr>
              <a:t>Noida.</a:t>
            </a:r>
          </a:p>
          <a:p>
            <a:pPr marL="298450" indent="-285750" algn="just">
              <a:lnSpc>
                <a:spcPct val="100000"/>
              </a:lnSpc>
              <a:spcBef>
                <a:spcPts val="925"/>
              </a:spcBef>
              <a:buFont typeface="Arial" panose="020B0604020202020204" pitchFamily="34" charset="0"/>
              <a:buChar char="•"/>
            </a:pPr>
            <a:endParaRPr lang="en-IN" sz="1600" b="1" spc="-10" dirty="0">
              <a:solidFill>
                <a:srgbClr val="002060"/>
              </a:solidFill>
              <a:latin typeface="Verdana" panose="020B0604030504040204" pitchFamily="34" charset="0"/>
              <a:ea typeface="Verdana" panose="020B0604030504040204" pitchFamily="34" charset="0"/>
              <a:cs typeface="Calibri"/>
            </a:endParaRPr>
          </a:p>
          <a:p>
            <a:pPr marL="298450" indent="-285750" algn="just">
              <a:lnSpc>
                <a:spcPct val="100000"/>
              </a:lnSpc>
              <a:spcBef>
                <a:spcPts val="925"/>
              </a:spcBef>
              <a:buFont typeface="Arial" panose="020B0604020202020204" pitchFamily="34" charset="0"/>
              <a:buChar char="•"/>
            </a:pPr>
            <a:r>
              <a:rPr lang="en-IN" sz="1600" b="1" spc="-10" dirty="0" smtClean="0">
                <a:solidFill>
                  <a:srgbClr val="002060"/>
                </a:solidFill>
                <a:latin typeface="Verdana" panose="020B0604030504040204" pitchFamily="34" charset="0"/>
                <a:ea typeface="Verdana" panose="020B0604030504040204" pitchFamily="34" charset="0"/>
                <a:cs typeface="Calibri"/>
              </a:rPr>
              <a:t>The Office complex is Ground + 5 storey building. Each floor plate of approx. 10,000 </a:t>
            </a:r>
            <a:r>
              <a:rPr lang="en-IN" sz="1600" b="1" spc="-10" dirty="0" err="1" smtClean="0">
                <a:solidFill>
                  <a:srgbClr val="002060"/>
                </a:solidFill>
                <a:latin typeface="Verdana" panose="020B0604030504040204" pitchFamily="34" charset="0"/>
                <a:ea typeface="Verdana" panose="020B0604030504040204" pitchFamily="34" charset="0"/>
                <a:cs typeface="Calibri"/>
              </a:rPr>
              <a:t>sft</a:t>
            </a:r>
            <a:r>
              <a:rPr lang="en-IN" sz="1600" b="1" spc="-10" dirty="0" smtClean="0">
                <a:solidFill>
                  <a:srgbClr val="002060"/>
                </a:solidFill>
                <a:latin typeface="Verdana" panose="020B0604030504040204" pitchFamily="34" charset="0"/>
                <a:ea typeface="Verdana" panose="020B0604030504040204" pitchFamily="34" charset="0"/>
                <a:cs typeface="Calibri"/>
              </a:rPr>
              <a:t>.</a:t>
            </a:r>
          </a:p>
          <a:p>
            <a:pPr marL="326454" indent="-326454" algn="just">
              <a:buFont typeface="Arial" panose="020B0604020202020204" pitchFamily="34" charset="0"/>
              <a:buChar char="•"/>
            </a:pPr>
            <a:endParaRPr lang="en-IN" sz="1600" b="1" spc="-10" dirty="0" smtClean="0">
              <a:solidFill>
                <a:srgbClr val="002060"/>
              </a:solidFill>
              <a:latin typeface="Verdana" panose="020B0604030504040204" pitchFamily="34" charset="0"/>
              <a:ea typeface="Verdana" panose="020B0604030504040204" pitchFamily="34" charset="0"/>
              <a:cs typeface="Calibri"/>
            </a:endParaRPr>
          </a:p>
          <a:p>
            <a:pPr marL="326454" indent="-326454" algn="just">
              <a:buFont typeface="Arial" panose="020B0604020202020204" pitchFamily="34" charset="0"/>
              <a:buChar char="•"/>
            </a:pPr>
            <a:endParaRPr lang="en-US" sz="1600" spc="-10" dirty="0">
              <a:solidFill>
                <a:srgbClr val="002060"/>
              </a:solidFill>
              <a:latin typeface="Verdana" panose="020B0604030504040204" pitchFamily="34" charset="0"/>
              <a:ea typeface="Verdana" panose="020B0604030504040204" pitchFamily="34" charset="0"/>
              <a:cs typeface="Calibri"/>
            </a:endParaRPr>
          </a:p>
          <a:p>
            <a:pPr marL="298450" indent="-285750" algn="just">
              <a:lnSpc>
                <a:spcPct val="100000"/>
              </a:lnSpc>
              <a:spcBef>
                <a:spcPts val="925"/>
              </a:spcBef>
              <a:buFont typeface="Arial" panose="020B0604020202020204" pitchFamily="34" charset="0"/>
              <a:buChar char="•"/>
            </a:pPr>
            <a:endParaRPr lang="en-IN" sz="1600" spc="-10" dirty="0">
              <a:solidFill>
                <a:srgbClr val="002060"/>
              </a:solidFill>
              <a:latin typeface="Verdana" panose="020B0604030504040204" pitchFamily="34" charset="0"/>
              <a:ea typeface="Verdana" panose="020B0604030504040204" pitchFamily="34" charset="0"/>
              <a:cs typeface="Calibri"/>
            </a:endParaRPr>
          </a:p>
          <a:p>
            <a:pPr marL="298450" indent="-285750" algn="just">
              <a:lnSpc>
                <a:spcPct val="100000"/>
              </a:lnSpc>
              <a:spcBef>
                <a:spcPts val="925"/>
              </a:spcBef>
              <a:buFont typeface="Arial" panose="020B0604020202020204" pitchFamily="34" charset="0"/>
              <a:buChar char="•"/>
            </a:pPr>
            <a:endParaRPr lang="en-IN" sz="1600" spc="-5" dirty="0" smtClean="0">
              <a:solidFill>
                <a:schemeClr val="accent6">
                  <a:lumMod val="75000"/>
                </a:schemeClr>
              </a:solidFill>
              <a:latin typeface="Verdana" panose="020B0604030504040204" pitchFamily="34" charset="0"/>
              <a:ea typeface="Verdana" panose="020B0604030504040204" pitchFamily="34" charset="0"/>
              <a:cs typeface="Calibri"/>
            </a:endParaRPr>
          </a:p>
          <a:p>
            <a:pPr marL="298450" indent="-285750" algn="just">
              <a:lnSpc>
                <a:spcPct val="100000"/>
              </a:lnSpc>
              <a:spcBef>
                <a:spcPts val="915"/>
              </a:spcBef>
              <a:buFont typeface="Arial" panose="020B0604020202020204" pitchFamily="34" charset="0"/>
              <a:buChar char="•"/>
            </a:pPr>
            <a:endParaRPr lang="en-IN" spc="-5" dirty="0">
              <a:solidFill>
                <a:srgbClr val="002060"/>
              </a:solidFill>
              <a:latin typeface="Verdana" panose="020B0604030504040204" pitchFamily="34" charset="0"/>
              <a:ea typeface="Verdana" panose="020B0604030504040204" pitchFamily="34" charset="0"/>
              <a:cs typeface="Calibri"/>
            </a:endParaRPr>
          </a:p>
        </p:txBody>
      </p:sp>
      <p:sp>
        <p:nvSpPr>
          <p:cNvPr id="3" name="object 13"/>
          <p:cNvSpPr/>
          <p:nvPr/>
        </p:nvSpPr>
        <p:spPr>
          <a:xfrm>
            <a:off x="468644" y="1578251"/>
            <a:ext cx="8675356" cy="96101"/>
          </a:xfrm>
          <a:prstGeom prst="rect">
            <a:avLst/>
          </a:prstGeom>
          <a:blipFill>
            <a:blip r:embed="rId2" cstate="print"/>
            <a:stretch>
              <a:fillRect/>
            </a:stretch>
          </a:blipFill>
        </p:spPr>
        <p:txBody>
          <a:bodyPr wrap="square" lIns="0" tIns="0" rIns="0" bIns="0" rtlCol="0">
            <a:noAutofit/>
          </a:bodyPr>
          <a:lstStyle/>
          <a:p>
            <a:endParaRPr/>
          </a:p>
        </p:txBody>
      </p:sp>
      <p:sp>
        <p:nvSpPr>
          <p:cNvPr id="4" name="Rectangle 3"/>
          <p:cNvSpPr/>
          <p:nvPr/>
        </p:nvSpPr>
        <p:spPr>
          <a:xfrm>
            <a:off x="468644" y="651627"/>
            <a:ext cx="8291750" cy="523220"/>
          </a:xfrm>
          <a:prstGeom prst="rect">
            <a:avLst/>
          </a:prstGeom>
        </p:spPr>
        <p:txBody>
          <a:bodyPr wrap="square">
            <a:spAutoFit/>
          </a:bodyPr>
          <a:lstStyle/>
          <a:p>
            <a:pPr marL="12700">
              <a:lnSpc>
                <a:spcPct val="100000"/>
              </a:lnSpc>
              <a:spcBef>
                <a:spcPts val="910"/>
              </a:spcBef>
            </a:pPr>
            <a:r>
              <a:rPr lang="en-IN" sz="2800" b="1" spc="-10" dirty="0" smtClean="0">
                <a:solidFill>
                  <a:schemeClr val="accent6">
                    <a:lumMod val="75000"/>
                  </a:schemeClr>
                </a:solidFill>
                <a:latin typeface="Arial Black" panose="020B0A04020102020204" pitchFamily="34" charset="0"/>
                <a:cs typeface="Calibri"/>
              </a:rPr>
              <a:t>About Knowledge Centre Noida Project</a:t>
            </a:r>
            <a:endParaRPr lang="en-IN" sz="2800" b="1" dirty="0">
              <a:solidFill>
                <a:schemeClr val="accent6">
                  <a:lumMod val="75000"/>
                </a:schemeClr>
              </a:solidFill>
              <a:latin typeface="Arial Black" panose="020B0A04020102020204" pitchFamily="34" charset="0"/>
              <a:cs typeface="Calibri"/>
            </a:endParaRPr>
          </a:p>
        </p:txBody>
      </p:sp>
    </p:spTree>
    <p:extLst>
      <p:ext uri="{BB962C8B-B14F-4D97-AF65-F5344CB8AC3E}">
        <p14:creationId xmlns:p14="http://schemas.microsoft.com/office/powerpoint/2010/main" xmlns="" val="41633319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69422" y="1448667"/>
            <a:ext cx="6274578" cy="5298129"/>
          </a:xfrm>
          <a:prstGeom prst="rect">
            <a:avLst/>
          </a:prstGeom>
          <a:noFill/>
        </p:spPr>
        <p:txBody>
          <a:bodyPr wrap="square" lIns="65290" tIns="32645" rIns="65290" bIns="32645" rtlCol="0">
            <a:spAutoFit/>
          </a:bodyPr>
          <a:lstStyle/>
          <a:p>
            <a:pPr marL="204033" indent="-204033">
              <a:buFont typeface="Arial" panose="020B0604020202020204" pitchFamily="34" charset="0"/>
              <a:buChar char="•"/>
            </a:pPr>
            <a:r>
              <a:rPr lang="en-US" b="1" dirty="0" smtClean="0">
                <a:solidFill>
                  <a:srgbClr val="002060"/>
                </a:solidFill>
                <a:latin typeface="Arial" pitchFamily="34" charset="0"/>
                <a:ea typeface="Verdana" panose="020B0604030504040204" pitchFamily="34" charset="0"/>
                <a:cs typeface="Arial" pitchFamily="34" charset="0"/>
              </a:rPr>
              <a:t>The Complex is well</a:t>
            </a:r>
            <a:r>
              <a:rPr lang="en-US" b="1" spc="90" dirty="0" smtClean="0">
                <a:solidFill>
                  <a:srgbClr val="002060"/>
                </a:solidFill>
                <a:latin typeface="Arial" pitchFamily="34" charset="0"/>
                <a:ea typeface="Verdana" panose="020B0604030504040204" pitchFamily="34" charset="0"/>
                <a:cs typeface="Arial" pitchFamily="34" charset="0"/>
              </a:rPr>
              <a:t> </a:t>
            </a:r>
            <a:r>
              <a:rPr lang="en-US" b="1" spc="-10" dirty="0" smtClean="0">
                <a:solidFill>
                  <a:srgbClr val="002060"/>
                </a:solidFill>
                <a:latin typeface="Arial" pitchFamily="34" charset="0"/>
                <a:ea typeface="Verdana" panose="020B0604030504040204" pitchFamily="34" charset="0"/>
                <a:cs typeface="Arial" pitchFamily="34" charset="0"/>
              </a:rPr>
              <a:t>connected</a:t>
            </a:r>
            <a:r>
              <a:rPr lang="en-US" b="1" spc="85" dirty="0" smtClean="0">
                <a:solidFill>
                  <a:srgbClr val="002060"/>
                </a:solidFill>
                <a:latin typeface="Arial" pitchFamily="34" charset="0"/>
                <a:ea typeface="Verdana" panose="020B0604030504040204" pitchFamily="34" charset="0"/>
                <a:cs typeface="Arial" pitchFamily="34" charset="0"/>
              </a:rPr>
              <a:t> </a:t>
            </a:r>
            <a:r>
              <a:rPr lang="en-US" b="1" dirty="0" smtClean="0">
                <a:solidFill>
                  <a:srgbClr val="002060"/>
                </a:solidFill>
                <a:latin typeface="Arial" pitchFamily="34" charset="0"/>
                <a:ea typeface="Verdana" panose="020B0604030504040204" pitchFamily="34" charset="0"/>
                <a:cs typeface="Arial" pitchFamily="34" charset="0"/>
              </a:rPr>
              <a:t>with</a:t>
            </a:r>
            <a:r>
              <a:rPr lang="en-US" b="1" spc="80" dirty="0" smtClean="0">
                <a:solidFill>
                  <a:srgbClr val="002060"/>
                </a:solidFill>
                <a:latin typeface="Arial" pitchFamily="34" charset="0"/>
                <a:ea typeface="Verdana" panose="020B0604030504040204" pitchFamily="34" charset="0"/>
                <a:cs typeface="Arial" pitchFamily="34" charset="0"/>
              </a:rPr>
              <a:t> </a:t>
            </a:r>
            <a:r>
              <a:rPr lang="en-US" b="1" spc="-5" dirty="0" smtClean="0">
                <a:solidFill>
                  <a:srgbClr val="002060"/>
                </a:solidFill>
                <a:latin typeface="Arial" pitchFamily="34" charset="0"/>
                <a:ea typeface="Verdana" panose="020B0604030504040204" pitchFamily="34" charset="0"/>
                <a:cs typeface="Arial" pitchFamily="34" charset="0"/>
              </a:rPr>
              <a:t>important</a:t>
            </a:r>
            <a:r>
              <a:rPr lang="en-US" b="1" spc="90" dirty="0" smtClean="0">
                <a:solidFill>
                  <a:srgbClr val="002060"/>
                </a:solidFill>
                <a:latin typeface="Arial" pitchFamily="34" charset="0"/>
                <a:ea typeface="Verdana" panose="020B0604030504040204" pitchFamily="34" charset="0"/>
                <a:cs typeface="Arial" pitchFamily="34" charset="0"/>
              </a:rPr>
              <a:t> </a:t>
            </a:r>
            <a:r>
              <a:rPr lang="en-US" b="1" spc="-5" dirty="0" smtClean="0">
                <a:solidFill>
                  <a:srgbClr val="002060"/>
                </a:solidFill>
                <a:latin typeface="Arial" pitchFamily="34" charset="0"/>
                <a:ea typeface="Verdana" panose="020B0604030504040204" pitchFamily="34" charset="0"/>
                <a:cs typeface="Arial" pitchFamily="34" charset="0"/>
              </a:rPr>
              <a:t>hubs</a:t>
            </a:r>
            <a:r>
              <a:rPr lang="en-US" b="1" spc="90" dirty="0" smtClean="0">
                <a:solidFill>
                  <a:srgbClr val="002060"/>
                </a:solidFill>
                <a:latin typeface="Arial" pitchFamily="34" charset="0"/>
                <a:ea typeface="Verdana" panose="020B0604030504040204" pitchFamily="34" charset="0"/>
                <a:cs typeface="Arial" pitchFamily="34" charset="0"/>
              </a:rPr>
              <a:t> </a:t>
            </a:r>
            <a:r>
              <a:rPr lang="en-US" b="1" dirty="0" smtClean="0">
                <a:solidFill>
                  <a:srgbClr val="002060"/>
                </a:solidFill>
                <a:latin typeface="Arial" pitchFamily="34" charset="0"/>
                <a:ea typeface="Verdana" panose="020B0604030504040204" pitchFamily="34" charset="0"/>
                <a:cs typeface="Arial" pitchFamily="34" charset="0"/>
              </a:rPr>
              <a:t>of</a:t>
            </a:r>
            <a:r>
              <a:rPr lang="en-US" b="1" spc="85" dirty="0" smtClean="0">
                <a:solidFill>
                  <a:srgbClr val="002060"/>
                </a:solidFill>
                <a:latin typeface="Arial" pitchFamily="34" charset="0"/>
                <a:ea typeface="Verdana" panose="020B0604030504040204" pitchFamily="34" charset="0"/>
                <a:cs typeface="Arial" pitchFamily="34" charset="0"/>
              </a:rPr>
              <a:t> </a:t>
            </a:r>
            <a:r>
              <a:rPr lang="en-US" b="1" spc="-5" dirty="0" smtClean="0">
                <a:solidFill>
                  <a:srgbClr val="002060"/>
                </a:solidFill>
                <a:latin typeface="Arial" pitchFamily="34" charset="0"/>
                <a:ea typeface="Verdana" panose="020B0604030504040204" pitchFamily="34" charset="0"/>
                <a:cs typeface="Arial" pitchFamily="34" charset="0"/>
              </a:rPr>
              <a:t>Noida</a:t>
            </a:r>
            <a:r>
              <a:rPr lang="en-US" b="1" spc="85" dirty="0" smtClean="0">
                <a:solidFill>
                  <a:srgbClr val="002060"/>
                </a:solidFill>
                <a:latin typeface="Arial" pitchFamily="34" charset="0"/>
                <a:ea typeface="Verdana" panose="020B0604030504040204" pitchFamily="34" charset="0"/>
                <a:cs typeface="Arial" pitchFamily="34" charset="0"/>
              </a:rPr>
              <a:t> </a:t>
            </a:r>
            <a:r>
              <a:rPr lang="en-US" b="1" dirty="0" smtClean="0">
                <a:solidFill>
                  <a:srgbClr val="002060"/>
                </a:solidFill>
                <a:latin typeface="Arial" pitchFamily="34" charset="0"/>
                <a:ea typeface="Verdana" panose="020B0604030504040204" pitchFamily="34" charset="0"/>
                <a:cs typeface="Arial" pitchFamily="34" charset="0"/>
              </a:rPr>
              <a:t>and</a:t>
            </a:r>
            <a:r>
              <a:rPr lang="en-US" b="1" spc="85" dirty="0" smtClean="0">
                <a:solidFill>
                  <a:srgbClr val="002060"/>
                </a:solidFill>
                <a:latin typeface="Arial" pitchFamily="34" charset="0"/>
                <a:ea typeface="Verdana" panose="020B0604030504040204" pitchFamily="34" charset="0"/>
                <a:cs typeface="Arial" pitchFamily="34" charset="0"/>
              </a:rPr>
              <a:t> </a:t>
            </a:r>
            <a:r>
              <a:rPr lang="en-US" b="1" dirty="0" smtClean="0">
                <a:solidFill>
                  <a:srgbClr val="002060"/>
                </a:solidFill>
                <a:latin typeface="Arial" pitchFamily="34" charset="0"/>
                <a:ea typeface="Verdana" panose="020B0604030504040204" pitchFamily="34" charset="0"/>
                <a:cs typeface="Arial" pitchFamily="34" charset="0"/>
              </a:rPr>
              <a:t>South</a:t>
            </a:r>
            <a:r>
              <a:rPr lang="en-US" b="1" spc="95" dirty="0" smtClean="0">
                <a:solidFill>
                  <a:srgbClr val="002060"/>
                </a:solidFill>
                <a:latin typeface="Arial" pitchFamily="34" charset="0"/>
                <a:ea typeface="Verdana" panose="020B0604030504040204" pitchFamily="34" charset="0"/>
                <a:cs typeface="Arial" pitchFamily="34" charset="0"/>
              </a:rPr>
              <a:t> </a:t>
            </a:r>
            <a:r>
              <a:rPr lang="en-US" b="1" spc="-5" dirty="0" smtClean="0">
                <a:solidFill>
                  <a:srgbClr val="002060"/>
                </a:solidFill>
                <a:latin typeface="Arial" pitchFamily="34" charset="0"/>
                <a:ea typeface="Verdana" panose="020B0604030504040204" pitchFamily="34" charset="0"/>
                <a:cs typeface="Arial" pitchFamily="34" charset="0"/>
              </a:rPr>
              <a:t>Delhi</a:t>
            </a:r>
            <a:r>
              <a:rPr lang="en-US" b="1" spc="95" dirty="0" smtClean="0">
                <a:solidFill>
                  <a:srgbClr val="002060"/>
                </a:solidFill>
                <a:latin typeface="Arial" pitchFamily="34" charset="0"/>
                <a:ea typeface="Verdana" panose="020B0604030504040204" pitchFamily="34" charset="0"/>
                <a:cs typeface="Arial" pitchFamily="34" charset="0"/>
              </a:rPr>
              <a:t> </a:t>
            </a:r>
            <a:r>
              <a:rPr lang="en-US" b="1" spc="-10" dirty="0" smtClean="0">
                <a:solidFill>
                  <a:srgbClr val="002060"/>
                </a:solidFill>
                <a:latin typeface="Arial" pitchFamily="34" charset="0"/>
                <a:ea typeface="Verdana" panose="020B0604030504040204" pitchFamily="34" charset="0"/>
                <a:cs typeface="Arial" pitchFamily="34" charset="0"/>
              </a:rPr>
              <a:t>like</a:t>
            </a:r>
            <a:r>
              <a:rPr lang="en-US" b="1" spc="85" dirty="0" smtClean="0">
                <a:solidFill>
                  <a:srgbClr val="002060"/>
                </a:solidFill>
                <a:latin typeface="Arial" pitchFamily="34" charset="0"/>
                <a:ea typeface="Verdana" panose="020B0604030504040204" pitchFamily="34" charset="0"/>
                <a:cs typeface="Arial" pitchFamily="34" charset="0"/>
              </a:rPr>
              <a:t> </a:t>
            </a:r>
            <a:r>
              <a:rPr lang="en-US" b="1" spc="-5" dirty="0" smtClean="0">
                <a:solidFill>
                  <a:srgbClr val="002060"/>
                </a:solidFill>
                <a:latin typeface="Arial" pitchFamily="34" charset="0"/>
                <a:ea typeface="Verdana" panose="020B0604030504040204" pitchFamily="34" charset="0"/>
                <a:cs typeface="Arial" pitchFamily="34" charset="0"/>
              </a:rPr>
              <a:t>Botanical</a:t>
            </a:r>
            <a:r>
              <a:rPr lang="en-US" b="1" spc="100" dirty="0" smtClean="0">
                <a:solidFill>
                  <a:srgbClr val="002060"/>
                </a:solidFill>
                <a:latin typeface="Arial" pitchFamily="34" charset="0"/>
                <a:ea typeface="Verdana" panose="020B0604030504040204" pitchFamily="34" charset="0"/>
                <a:cs typeface="Arial" pitchFamily="34" charset="0"/>
              </a:rPr>
              <a:t> </a:t>
            </a:r>
            <a:r>
              <a:rPr lang="en-US" b="1" spc="-5" dirty="0" smtClean="0">
                <a:solidFill>
                  <a:srgbClr val="002060"/>
                </a:solidFill>
                <a:latin typeface="Arial" pitchFamily="34" charset="0"/>
                <a:ea typeface="Verdana" panose="020B0604030504040204" pitchFamily="34" charset="0"/>
                <a:cs typeface="Arial" pitchFamily="34" charset="0"/>
              </a:rPr>
              <a:t>Garden</a:t>
            </a:r>
            <a:r>
              <a:rPr lang="en-US" b="1" spc="95" dirty="0" smtClean="0">
                <a:solidFill>
                  <a:srgbClr val="002060"/>
                </a:solidFill>
                <a:latin typeface="Arial" pitchFamily="34" charset="0"/>
                <a:ea typeface="Verdana" panose="020B0604030504040204" pitchFamily="34" charset="0"/>
                <a:cs typeface="Arial" pitchFamily="34" charset="0"/>
              </a:rPr>
              <a:t> </a:t>
            </a:r>
            <a:r>
              <a:rPr lang="en-US" b="1" dirty="0" smtClean="0">
                <a:solidFill>
                  <a:srgbClr val="002060"/>
                </a:solidFill>
                <a:latin typeface="Arial" pitchFamily="34" charset="0"/>
                <a:ea typeface="Verdana" panose="020B0604030504040204" pitchFamily="34" charset="0"/>
                <a:cs typeface="Arial" pitchFamily="34" charset="0"/>
              </a:rPr>
              <a:t>and </a:t>
            </a:r>
            <a:r>
              <a:rPr lang="en-US" b="1" spc="-5" dirty="0" err="1" smtClean="0">
                <a:solidFill>
                  <a:srgbClr val="002060"/>
                </a:solidFill>
                <a:latin typeface="Arial" pitchFamily="34" charset="0"/>
                <a:ea typeface="Verdana" panose="020B0604030504040204" pitchFamily="34" charset="0"/>
                <a:cs typeface="Arial" pitchFamily="34" charset="0"/>
              </a:rPr>
              <a:t>Okhla</a:t>
            </a:r>
            <a:r>
              <a:rPr lang="en-US" b="1" spc="-5" dirty="0" smtClean="0">
                <a:solidFill>
                  <a:srgbClr val="002060"/>
                </a:solidFill>
                <a:latin typeface="Arial" pitchFamily="34" charset="0"/>
                <a:ea typeface="Verdana" panose="020B0604030504040204" pitchFamily="34" charset="0"/>
                <a:cs typeface="Arial" pitchFamily="34" charset="0"/>
              </a:rPr>
              <a:t>. </a:t>
            </a:r>
            <a:endParaRPr lang="en-US" b="1" dirty="0" smtClean="0">
              <a:solidFill>
                <a:srgbClr val="002060"/>
              </a:solidFill>
              <a:latin typeface="Arial" pitchFamily="34" charset="0"/>
              <a:ea typeface="Verdana" pitchFamily="34" charset="0"/>
              <a:cs typeface="Arial" pitchFamily="34" charset="0"/>
            </a:endParaRPr>
          </a:p>
          <a:p>
            <a:pPr marL="204033" indent="-204033">
              <a:buFont typeface="Arial" panose="020B0604020202020204" pitchFamily="34" charset="0"/>
              <a:buChar char="•"/>
            </a:pPr>
            <a:endParaRPr lang="en-US" b="1" dirty="0" smtClean="0">
              <a:solidFill>
                <a:srgbClr val="002060"/>
              </a:solidFill>
              <a:latin typeface="Arial" pitchFamily="34" charset="0"/>
              <a:cs typeface="Arial" pitchFamily="34" charset="0"/>
            </a:endParaRPr>
          </a:p>
          <a:p>
            <a:pPr marL="204033" indent="-204033">
              <a:buFont typeface="Arial" panose="020B0604020202020204" pitchFamily="34" charset="0"/>
              <a:buChar char="•"/>
            </a:pPr>
            <a:r>
              <a:rPr lang="en-US" b="1" dirty="0" smtClean="0">
                <a:solidFill>
                  <a:srgbClr val="002060"/>
                </a:solidFill>
                <a:latin typeface="Arial" pitchFamily="34" charset="0"/>
                <a:cs typeface="Arial" pitchFamily="34" charset="0"/>
              </a:rPr>
              <a:t>Prime </a:t>
            </a:r>
            <a:r>
              <a:rPr lang="en-US" b="1" dirty="0">
                <a:solidFill>
                  <a:srgbClr val="002060"/>
                </a:solidFill>
                <a:latin typeface="Arial" pitchFamily="34" charset="0"/>
                <a:cs typeface="Arial" pitchFamily="34" charset="0"/>
              </a:rPr>
              <a:t>road presence &amp; </a:t>
            </a:r>
            <a:r>
              <a:rPr lang="en-US" b="1" dirty="0" smtClean="0">
                <a:solidFill>
                  <a:srgbClr val="002060"/>
                </a:solidFill>
                <a:latin typeface="Arial" pitchFamily="34" charset="0"/>
                <a:cs typeface="Arial" pitchFamily="34" charset="0"/>
              </a:rPr>
              <a:t>visibility</a:t>
            </a:r>
            <a:endParaRPr lang="en-US" b="1" dirty="0">
              <a:solidFill>
                <a:srgbClr val="002060"/>
              </a:solidFill>
              <a:latin typeface="Arial" pitchFamily="34" charset="0"/>
              <a:cs typeface="Arial" pitchFamily="34" charset="0"/>
            </a:endParaRPr>
          </a:p>
          <a:p>
            <a:pPr marL="204033" indent="-204033">
              <a:buFont typeface="Arial" panose="020B0604020202020204" pitchFamily="34" charset="0"/>
              <a:buChar char="•"/>
            </a:pPr>
            <a:endParaRPr lang="en-US" b="1" dirty="0">
              <a:solidFill>
                <a:srgbClr val="002060"/>
              </a:solidFill>
              <a:latin typeface="Arial" pitchFamily="34" charset="0"/>
              <a:cs typeface="Arial" pitchFamily="34" charset="0"/>
            </a:endParaRPr>
          </a:p>
          <a:p>
            <a:pPr marL="204033" indent="-204033">
              <a:buFont typeface="Arial" panose="020B0604020202020204" pitchFamily="34" charset="0"/>
              <a:buChar char="•"/>
            </a:pPr>
            <a:r>
              <a:rPr lang="en-US" b="1" dirty="0">
                <a:solidFill>
                  <a:srgbClr val="002060"/>
                </a:solidFill>
                <a:latin typeface="Arial" pitchFamily="34" charset="0"/>
                <a:cs typeface="Arial" pitchFamily="34" charset="0"/>
              </a:rPr>
              <a:t>Large plate office with landscaped </a:t>
            </a:r>
            <a:r>
              <a:rPr lang="en-US" b="1" dirty="0" smtClean="0">
                <a:solidFill>
                  <a:srgbClr val="002060"/>
                </a:solidFill>
                <a:latin typeface="Arial" pitchFamily="34" charset="0"/>
                <a:cs typeface="Arial" pitchFamily="34" charset="0"/>
              </a:rPr>
              <a:t>plaza.</a:t>
            </a:r>
            <a:r>
              <a:rPr lang="en-US" b="1" dirty="0" smtClean="0">
                <a:solidFill>
                  <a:srgbClr val="002060"/>
                </a:solidFill>
                <a:latin typeface="Arial" pitchFamily="34" charset="0"/>
                <a:ea typeface="Verdana" pitchFamily="34" charset="0"/>
                <a:cs typeface="Arial" pitchFamily="34" charset="0"/>
              </a:rPr>
              <a:t> </a:t>
            </a:r>
            <a:r>
              <a:rPr lang="en-US" b="1" dirty="0">
                <a:solidFill>
                  <a:srgbClr val="002060"/>
                </a:solidFill>
                <a:latin typeface="Arial" pitchFamily="34" charset="0"/>
                <a:ea typeface="Verdana" pitchFamily="34" charset="0"/>
                <a:cs typeface="Arial" pitchFamily="34" charset="0"/>
              </a:rPr>
              <a:t>Independent offices </a:t>
            </a:r>
            <a:r>
              <a:rPr lang="en-US" b="1" dirty="0" err="1">
                <a:solidFill>
                  <a:srgbClr val="002060"/>
                </a:solidFill>
                <a:latin typeface="Arial" pitchFamily="34" charset="0"/>
                <a:ea typeface="Verdana" pitchFamily="34" charset="0"/>
                <a:cs typeface="Arial" pitchFamily="34" charset="0"/>
              </a:rPr>
              <a:t>upto</a:t>
            </a:r>
            <a:r>
              <a:rPr lang="en-US" b="1" dirty="0">
                <a:solidFill>
                  <a:srgbClr val="002060"/>
                </a:solidFill>
                <a:latin typeface="Arial" pitchFamily="34" charset="0"/>
                <a:ea typeface="Verdana" pitchFamily="34" charset="0"/>
                <a:cs typeface="Arial" pitchFamily="34" charset="0"/>
              </a:rPr>
              <a:t> 10,000 </a:t>
            </a:r>
            <a:r>
              <a:rPr lang="en-US" b="1" dirty="0" err="1">
                <a:solidFill>
                  <a:srgbClr val="002060"/>
                </a:solidFill>
                <a:latin typeface="Arial" pitchFamily="34" charset="0"/>
                <a:ea typeface="Verdana" pitchFamily="34" charset="0"/>
                <a:cs typeface="Arial" pitchFamily="34" charset="0"/>
              </a:rPr>
              <a:t>sft</a:t>
            </a:r>
            <a:r>
              <a:rPr lang="en-US" b="1" dirty="0">
                <a:solidFill>
                  <a:srgbClr val="002060"/>
                </a:solidFill>
                <a:latin typeface="Arial" pitchFamily="34" charset="0"/>
                <a:ea typeface="Verdana" pitchFamily="34" charset="0"/>
                <a:cs typeface="Arial" pitchFamily="34" charset="0"/>
              </a:rPr>
              <a:t> area </a:t>
            </a:r>
            <a:endParaRPr lang="en-US" b="1" dirty="0">
              <a:solidFill>
                <a:srgbClr val="002060"/>
              </a:solidFill>
              <a:latin typeface="Arial" pitchFamily="34" charset="0"/>
              <a:cs typeface="Arial" pitchFamily="34" charset="0"/>
            </a:endParaRPr>
          </a:p>
          <a:p>
            <a:pPr marL="204033" indent="-204033">
              <a:buFont typeface="Arial" panose="020B0604020202020204" pitchFamily="34" charset="0"/>
              <a:buChar char="•"/>
            </a:pPr>
            <a:endParaRPr lang="en-US" b="1" dirty="0">
              <a:solidFill>
                <a:srgbClr val="002060"/>
              </a:solidFill>
              <a:latin typeface="Arial" pitchFamily="34" charset="0"/>
              <a:cs typeface="Arial" pitchFamily="34" charset="0"/>
            </a:endParaRPr>
          </a:p>
          <a:p>
            <a:pPr marL="204033" indent="-204033">
              <a:buFont typeface="Arial" panose="020B0604020202020204" pitchFamily="34" charset="0"/>
              <a:buChar char="•"/>
            </a:pPr>
            <a:r>
              <a:rPr lang="en-US" b="1" dirty="0" smtClean="0">
                <a:solidFill>
                  <a:srgbClr val="002060"/>
                </a:solidFill>
                <a:latin typeface="Arial" pitchFamily="34" charset="0"/>
                <a:cs typeface="Arial" pitchFamily="34" charset="0"/>
              </a:rPr>
              <a:t>Generous </a:t>
            </a:r>
            <a:r>
              <a:rPr lang="en-US" b="1" dirty="0">
                <a:solidFill>
                  <a:srgbClr val="002060"/>
                </a:solidFill>
                <a:latin typeface="Arial" pitchFamily="34" charset="0"/>
                <a:cs typeface="Arial" pitchFamily="34" charset="0"/>
              </a:rPr>
              <a:t>natural light &amp; views from all usable spaces.</a:t>
            </a:r>
          </a:p>
          <a:p>
            <a:endParaRPr lang="en-US" b="1" dirty="0">
              <a:solidFill>
                <a:srgbClr val="002060"/>
              </a:solidFill>
              <a:latin typeface="Arial" pitchFamily="34" charset="0"/>
              <a:cs typeface="Arial" pitchFamily="34" charset="0"/>
            </a:endParaRPr>
          </a:p>
          <a:p>
            <a:pPr marL="204033" indent="-204033">
              <a:buFont typeface="Arial" panose="020B0604020202020204" pitchFamily="34" charset="0"/>
              <a:buChar char="•"/>
            </a:pPr>
            <a:r>
              <a:rPr lang="en-US" b="1" dirty="0" smtClean="0">
                <a:solidFill>
                  <a:srgbClr val="002060"/>
                </a:solidFill>
                <a:latin typeface="Arial" pitchFamily="34" charset="0"/>
                <a:ea typeface="Verdana" panose="020B0604030504040204" pitchFamily="34" charset="0"/>
                <a:cs typeface="Arial" pitchFamily="34" charset="0"/>
              </a:rPr>
              <a:t>Fully automated building which gives hassle free access to its </a:t>
            </a:r>
            <a:r>
              <a:rPr lang="en-US" b="1" dirty="0" smtClean="0">
                <a:solidFill>
                  <a:srgbClr val="002060"/>
                </a:solidFill>
                <a:latin typeface="Arial" pitchFamily="34" charset="0"/>
                <a:ea typeface="Verdana" panose="020B0604030504040204" pitchFamily="34" charset="0"/>
                <a:cs typeface="Arial" pitchFamily="34" charset="0"/>
              </a:rPr>
              <a:t>occupants</a:t>
            </a:r>
          </a:p>
          <a:p>
            <a:pPr marL="204033" indent="-204033">
              <a:buFont typeface="Arial" panose="020B0604020202020204" pitchFamily="34" charset="0"/>
              <a:buChar char="•"/>
            </a:pPr>
            <a:endParaRPr lang="en-US" b="1" spc="-10" dirty="0" smtClean="0">
              <a:solidFill>
                <a:srgbClr val="002060"/>
              </a:solidFill>
              <a:latin typeface="Arial" pitchFamily="34" charset="0"/>
              <a:ea typeface="Verdana" panose="020B0604030504040204" pitchFamily="34" charset="0"/>
              <a:cs typeface="Arial" pitchFamily="34" charset="0"/>
            </a:endParaRPr>
          </a:p>
          <a:p>
            <a:pPr marL="204033" indent="-204033">
              <a:buFont typeface="Arial" panose="020B0604020202020204" pitchFamily="34" charset="0"/>
              <a:buChar char="•"/>
            </a:pPr>
            <a:r>
              <a:rPr lang="en-IN" b="1" dirty="0" smtClean="0">
                <a:solidFill>
                  <a:srgbClr val="002060"/>
                </a:solidFill>
                <a:latin typeface="Arial" pitchFamily="34" charset="0"/>
                <a:ea typeface="Verdana" panose="020B0604030504040204" pitchFamily="34" charset="0"/>
                <a:cs typeface="Arial" pitchFamily="34" charset="0"/>
              </a:rPr>
              <a:t>Ample car parking in two level basement.</a:t>
            </a:r>
            <a:r>
              <a:rPr lang="en-US" b="1" dirty="0" smtClean="0">
                <a:solidFill>
                  <a:srgbClr val="002060"/>
                </a:solidFill>
                <a:latin typeface="Arial" pitchFamily="34" charset="0"/>
                <a:ea typeface="Verdana" panose="020B0604030504040204" pitchFamily="34" charset="0"/>
                <a:cs typeface="Arial" pitchFamily="34" charset="0"/>
              </a:rPr>
              <a:t> Space for electric Car charging in basement</a:t>
            </a:r>
          </a:p>
          <a:p>
            <a:pPr marL="204033" indent="-204033"/>
            <a:endParaRPr lang="en-US" b="1" dirty="0">
              <a:solidFill>
                <a:srgbClr val="002060"/>
              </a:solidFill>
              <a:latin typeface="Arial" pitchFamily="34" charset="0"/>
              <a:cs typeface="Arial" pitchFamily="34" charset="0"/>
            </a:endParaRPr>
          </a:p>
          <a:p>
            <a:pPr marL="204033" indent="-204033">
              <a:buFont typeface="Arial" panose="020B0604020202020204" pitchFamily="34" charset="0"/>
              <a:buChar char="•"/>
            </a:pPr>
            <a:endParaRPr lang="en-US" sz="1700" b="1" dirty="0"/>
          </a:p>
          <a:p>
            <a:pPr marL="204033" indent="-204033">
              <a:buFont typeface="Arial" panose="020B0604020202020204" pitchFamily="34" charset="0"/>
              <a:buChar char="•"/>
            </a:pPr>
            <a:endParaRPr lang="en-US" sz="1700" b="1" dirty="0"/>
          </a:p>
        </p:txBody>
      </p:sp>
      <p:pic>
        <p:nvPicPr>
          <p:cNvPr id="14" name="Picture 1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52400" y="838200"/>
            <a:ext cx="2717022" cy="229504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5" name="Picture 1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52400" y="3733800"/>
            <a:ext cx="2738364" cy="2356717"/>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Rectangle 5"/>
          <p:cNvSpPr/>
          <p:nvPr/>
        </p:nvSpPr>
        <p:spPr>
          <a:xfrm>
            <a:off x="609600" y="152400"/>
            <a:ext cx="5465792" cy="523220"/>
          </a:xfrm>
          <a:prstGeom prst="rect">
            <a:avLst/>
          </a:prstGeom>
        </p:spPr>
        <p:txBody>
          <a:bodyPr wrap="none">
            <a:spAutoFit/>
          </a:bodyPr>
          <a:lstStyle/>
          <a:p>
            <a:pPr marL="12700">
              <a:spcBef>
                <a:spcPts val="910"/>
              </a:spcBef>
            </a:pPr>
            <a:r>
              <a:rPr lang="en-US" sz="2800" b="1" spc="-10" dirty="0" smtClean="0">
                <a:solidFill>
                  <a:schemeClr val="accent6">
                    <a:lumMod val="75000"/>
                  </a:schemeClr>
                </a:solidFill>
                <a:latin typeface="Arial Black" panose="020B0A04020102020204" pitchFamily="34" charset="0"/>
                <a:cs typeface="Calibri"/>
              </a:rPr>
              <a:t>Ideal for multi- user Office </a:t>
            </a:r>
            <a:endParaRPr lang="en-IN" sz="2800" b="1" dirty="0">
              <a:solidFill>
                <a:schemeClr val="accent6">
                  <a:lumMod val="75000"/>
                </a:schemeClr>
              </a:solidFill>
              <a:latin typeface="Arial Black" panose="020B0A04020102020204" pitchFamily="34" charset="0"/>
              <a:cs typeface="Calibri"/>
            </a:endParaRPr>
          </a:p>
        </p:txBody>
      </p:sp>
      <p:sp>
        <p:nvSpPr>
          <p:cNvPr id="8" name="object 13"/>
          <p:cNvSpPr/>
          <p:nvPr/>
        </p:nvSpPr>
        <p:spPr>
          <a:xfrm>
            <a:off x="468644" y="665899"/>
            <a:ext cx="8675356" cy="96101"/>
          </a:xfrm>
          <a:prstGeom prst="rect">
            <a:avLst/>
          </a:prstGeom>
          <a:blipFill>
            <a:blip r:embed="rId4"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xmlns="" val="1145437305"/>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AutoShape 2" descr="data:image/jpeg;base64,/9j/4AAQSkZJRgABAQAAAQABAAD/2wCEAAkGBxQTEhUTExQUFhUXGBcbGBcXGBcaGRkcFxwXHBwaGBgcHCggHBwlHRgYIjEhJikrLy4uHR8zODMsNygtLisBCgoKDg0OGxAQGzQmICY0Ly00NC8sLC8vLywsLDQsLCwsLCwuNCwsLCwsLDQsLywvLCwsLCwsLCwsLCwsLCwsLP/AABEIALcBEwMBIgACEQEDEQH/xAAcAAACAwEBAQEAAAAAAAAAAAAFBgMEBwACAQj/xABKEAACAQIEAwUEBwQHBgUFAAABAgMAEQQSITEFBkETIlFhcTKBkbEHFEJSocHRI2Jy8DNzkqKy4fEkQ1NjgsIVFnSDsyU0NeLy/8QAGwEAAgMBAQEAAAAAAAAAAAAAAgMBBAUABgf/xAA0EQACAgEDAgMGBgIBBQAAAAABAgARAwQSITFBBSJRE2GBscHwMnGRodHhBhRSFTNCU/H/2gAMAwEAAhEDEQA/AMStVkotwFOb3W18B+FVQaswQNobG3jY/OunR94PxLJCim6nofEfretH4NyunZrKpkikYs4eF8gsbWDr7DeOoNZZwaTtwEIXSxuNzbc26mth4pxNYMAjI4vkAUjqbbEVzEETl4axELmbn3E4absExCzAGzGRF1uNUGVV113uN/jc4JzdhJiA4QNbR4WKkkDdopPmpY76VmvFYs7A6hs4JJ+1ci9/MfKqHDkCdqWRWyqSM22n8/6UojiMB5m/cPx5gvlmE0W5Wz6fxAglPx/Om3lvi8cn7NdNAyjprqQt9x1+PhX574PxRlDPEJcoGil1IRrDqWBCW8K0flHmueXDLNPFGQpyqUOSSy2AZbCx1sADQBCDa9YbOpHm6fff+prdQY2DPG6dWUgepGh+NDeB4ozR5hLJcEghhHcEeIC+/Q0R7OTpIvvT9GFHe4URFVR6zJ/pA4GJwmJGjJ3W8SGGg9Qb/GhP0f8ADWVhiplQyBzEpyi57pBzdCx9m++ut6eedsC6wYlQRdgsqHKQLqy5ha5Pnv8AaFLvLytljSRkC5tWzHPcAbeANtPC1U7ZBXpLtK/PrEL6Q8a7Y+YRMyqpTLkZho0cbdD4k0R+jznPERzdhPI0kLCwMhLGNiQAQx1y66gm3pTnwDlTDYjH4mSW5IYZY/FMtsx0uRdSum1j5V75h5Diw2Jw2Ihv2bTxq6HoGYdeutWhkbqo+zKpxp0bt9IyOEyXXqL3uDmv1uND/O1JvEwjlklW6i5DD2l9PEbabHwNMv8A4S8V3wxuh3ibUdNvnca+TUk828beI5o4mVm+0wBVPT7x16gW6jpTz5l2v1iF8r705Xv9/XmBuJ8TnSVIEdCkuUdspPbZCbFDfVCdgdT4MbaKcmCWQ500e+ewHdFrdBsPPf1opw3hM0+aW+VFN3mc2Vbb97qR4DbTah/MeMjYDsTdcxDvkC9owCnNp0uSdhrrrvSQhUASyzozEqOIOw08iTo2ZlkV1sQdRcgaW9fxrYuQedUxY7KSyYgDbYSAfaTz8V6bjTbF8BrLH5yJ/iFe+DMe3iKkhswsQSCDrYgjXe1DlxB15k4spQ2J+jOK4JZEKsoYEEEHYg9DWf8AMPEZsEIsPBCiQyN+1xGrSyG+zsdjbrrfpbYH+VObhM31bEFROAbHTLIFJBy9Mwtew3Go62L4+BToyhluCQfI3FZ6k4moiX2AyrYmMYmRo8K1jYsulvAsB/20H4BLL26tHG0hNw6C/eQ+0G8NNbnYgHpWk808JWORcigwuCI77EE3aNr7MD18wdqT+IBoiUWXs4txb2rdRl0GYba61oowIlB0IMnwsAgxYmWzfaU6WI2DW2uPwKmouKTYmUPOzZVzdzOQHbWwKx3vbqSfCmFuXf8AYEnDXPaSZB1YXJYg7efu86TcDg5XnzNmKKwzMAbWYgC3iSWGn6USmAwjBxPGSYaI65mZFBa5zte3tNudR+VUeEYbEyoJDG/ca6kK1rXFxfpa5OvS9O3NOBwuGEaqM5ChnUnMbnob9ASdPKpBzMTCETZbDKNF7o0v1OutvKuviTXNQDjeHKjwdvYI7We26ozg28AcpJ91Ni86YHDgxYUILbs2pJGgsP8ASss4vxFnLF5Lm9wg8T18vfrUXB3WSQRxx2ZjYMxHgTtoANPGisVwJAHNMaj5xbm4yg5c8hvqzd1BvsAbUtYviryaZmf91Dpr0vR+DluFBnxMrNbYaInoM2p9y1I3MOGgFsPEMw+0otb/AK2u3wtQkf8AMxoZR/21v8/v+YKwXLeIexcLAh6ucpPp9s+4Vci4ZgsN3mJmfxe6L6hQc3U0E4hzPJITdiLnULck+V9zt41Lg+DSSDtJAUS17vvaxOmtGDX4RFuWP4m+AjBBzL3RlyKOgGQAegKk/jXVQjwWGsLyKDYbsQfhauqN7evyitq+kROESLDNHIy9oqsCVNtR6Hr1F+orW8JxQSKJIWDJr028nFhYjw38yN8aR6u4THPGQUdlIvqCevQ+I8jTKi+Zr2BUyZSIoWtIQ7EL2nZ5Wut1y96+UA6XFietW8bg0xCJEFOHZL5FkGbNfU3ZM1gLjYt7qzvAc4uMvaIDbdo8qOR590j4ZaYIObYpLCSV1Hag5WjvlSygWZbksCCxJIuGYaaEA2MNDXIVg7iPBnicRYmNxckxlAWz9bplBzAZQSBr5UOg4EGE3ZSLKSpAUaMGOoBB1tvrYU6cZ5nwUmFkhaQyZlIRUR7q49hlYqFU3NyxI8LEbgMPytxUd14I5EsBaZomtY39oMG0N7G/WgZdvUxqEt0EVsaXSPspYMp/4huLixuCR3Sbae7rTJw3jYWJAmYRR2GaxtcbXNrX+1b0pjHI+MmiKrKILhQQZGlUbXCllLjwtntRjl3kgYJGikmaZZdXRlURE6fZsT0A3t5VyZQs58Bee/oenmkaXES3VJyBGpJ1CA2cA7X1Gm+/gTqXZ+BpV4AhaYZR3Y81z0ubhR66391NZfyND5TZac42kAQPzNhS0LsDZkR8p6ai3e8uvurPo8XiAGLLh2CA2Khc3gCxW/S2lPnO/ERDgcQ99ezKr/E/dFvjf3VivB+dlWGSAxlmck57gAaW23O16D2annrCXIQKuo6cB4gjFdQHBJBHdYE7lWBuL+tH8dKpIklcnswSC7HKmli1tr2JGY66+dZHheYcPFiVYPmRGtddS4Gl18b/AOtqtcQ4zPxCQqgyoupBNkQfelfa/wDIFXse0i65lDKrhqB4hXmbnR3XsMOWVDoWFw8l9LKN1X8T5bGjw2EYRbYuUL2gOTBkpmbQ2LZzli12uRra9jYH1DC0WH7bAKJ5SWU4kgHJl0JgjPTcZ/y0pK4Ry/PjsX2TSWkfMWeTMT3RfvDfpalvkU2I5MTcERk4vJ9fiTDxu2HkhFvqcpCg9RlNhmt0J6C9taS8bhHiTJIpVhK4II8FT9DWoR/RVikjyyTQTKpGQP2ilLb5HALL001X90164vyJi8SyRyNAIhlLOmcyXUvoAbLqG3026bVXDgGrlr2ZI6TM+VYEfFxLIsjrcnLECz3AJSwGts+W9PfAvo2WKbNiJiFVgI1jUu7k7AC3Q3uTb86ZsLw2LhsTZYJFGUlmVC8j5QT3nAsL20F7elJp+kLEPiYooo440MiqVYFmOYgHMwtbSx01BA7xtUMWP4TOUBfxCF8ZyjBFiF+uSuCmsMMAzTuCbg2juykHc3AF/atTVLO4UNNGIA7WjjeVGlIte7KNBfXQFreNK8+LlVJ4+HMqShyZcyAzbm7LLY9qLg6kFxp41LwD6PXxOWXE4l5cx7QyBtsuls5JOhN+lvCksAw5jlYqeIWxQVlaOQXRvip6Ov7wv79qz7mThhN45LZ11DDZ16OvyI8vI30TmKOLDlFWUNmFiCRcHTr9oHy29+i9xDK4yvsPZbcoT19PEdfUCuxEqaMN6YSo2LWXAYbISfq47KQbEd4sjeWYG3uIpUkxTQyI+rCORXK30azBtttctvj4URObCTFst0buzINmRrWZDt4EH8jQ+ae5dUsygPlLKL2uNh0O3pc1bC1KjekOcTxImmL7LISyEHTKxJW3lcn+RVLhyEdqbgG1reYGh/m9Q8KzyjsiwtGjMAfasWF8p62LXtfSvrxlnXYEkBtbC439xqKhdrknIvIc2Puyiyj2nO1z59TVvmLlOThk8ZV1ZiTl7NjnHdILZbXA1te+9HuE81vgoliEhEarZAFS5HmQN/3t/nS9iucm17JSzE3Mj95yfNuvl4ClgHdyfv798G6HSRxcDxkxzFAgO7yn8df0NSjgmFi1xOKMhH2Y9B6dfkKAcS43PJ/SPYfvH5L/AJUOhJlayhnI1P2VsOrM2w8zYU9RXQQGYnqY4HmDDRWGGgW+2ZgCfcTc/KpUnlmXM4OQ/E+mtLkPC3BtnAYC5CKXIHiWaygee1PnLHD1EQ1LE2a7HMe9+A22FEQT3gmh0ggcLT/gn3v/APrXU7CAV1Rs90i/fMCAr2or4or2BRyJdwk8VssiPf76OAf7JBHyq7h8Ksh/ZP02cZT08LjrvQlUovy+vfb0/MVE6p7fBSrfuE+a975V+hsFiu2iV41MgYDVRcX6i40vWKgUS4PxqfDPmikZfEbhvUHQ0vIu6Nxvs6TZMHHMBbsiPMlR+d6lfgjyEGRwoHRNT8SLD4GkRPpRntYwwn+18r1Wn+kbGH+j+rr/ABJJ885H4UoY6PSMOVjNRh4ekYsmZPNWJufFgbgnzIqlx7mWHBJnxM0YHRdRI38KC5b10FY7xLnHikl7ysF/5IUfigzD3mk7FKJGLOWzndiSWPrejXG3rElx3mzcw8SGLCtJ/wDbWLIyHMp0tmzA2LEm1unvNL/CoYIg0Kqrq/akXUdY2AXXqDY1nnC2lhcdliZI42YCTISO6SMxy6qWte1xWo4PDQNkMQQoNQ+ZyLkgG+U2DEFhqNyNNLGWw30krmA4Mz/nXgkSLHKqZLpDfJZdWRSzHpcsaXeLcdlmTswBFCpFo0FlY2Pef7xNuulafzJwYYhJFVgpSMWN7xkKVcWOljl0BOmu43rPODcNGIfsxNGLiykkJtfQq9vE6LfepQMq0ZDlWNiX+E88qFRJ4QAgASTD/s3ULa10vlb3ZT51p3KuMSaWGaPsnzaK9ismoYZXFrLrfU320JvpkTcv5c47jsl7BcxJYWFsmmnW+oIHW9R8M4xisG8bwOyEWZo9QhIZvaj22C+Fcyq3USVZl6GfqKeOYrbIv9r/ACqmMNKN4m9xQ/8AdWVcL+mmcjJPGBJ0ZEzKf4k9oe4mnXA8+SsAQkEwPWJmFtL2ZTdl94pJwg+sauZhwKjDLJYd5WXzKkD47UKxHK2ExbZ5I0LjVZF7ri37w1Pobir+F5yiOkivHra/tLfwvYG/uopEYZrtGFP76nKb+dtb+RFB7MXwYz2xqiJnnEuHNgo3dbsga1wBnFvvttlJ8tjSi3N0z4rsoYexeS2a7MsRuVGcL9o30BFib2rZcRgGQG57RGN20sRfe42I/m1Y1xAIM+yFc10teJyt72W3cbTp6WUa0KjmjDPmFqYXn+o4cdrMZMVOT7JFgD+8T095pV4jzFDJMQoVAxNkS5VPIG5/y6UClx8pIVl/YuxGoY33uASdfxq5y/DHh5xKQpTW2YZlBtp+Nt9B10pyosUWPaEFxIdeze1tcjHpf7J/dP4HXxqlhIVR2gkUDOe45AuG2yE72PTwNvGrOIieUs/Z2fVpERbKg0sR438vHYCo44xMvZtvspP+E/kfdTLEgA95Qld8PKGHtIbgdGGuZfetz/a8KucXUGzx6pIoZD4/57g+GWrH1dpomVv6aLfTVlGz+oNgfO3jUHB2Dxvh9Ae9JEfulbGWPx8HA8LnrXXJ20fzgjFcRL4VHCi6NlbNrbwPTxFD1gmkUENYnXLogy/evoCPLU0SiwwDSx2ssq5kBP2lvpbyN9fIVDiMxghfOwAUpYLquTX4G7anwowBENfeVjwAhSWljGhIHiegubW9am4JJljFgD+1zHxbIFKqR4XJ08zUeFwaudFLk7doT+R/I1K8DxsAMoDaELbbS5vYAaDcWNFUAGWnwksqLGD3S4L36t1va92Hs3P3d9TT5yXKHWZh7PaWXwyoiqLe4VnHarmMig6EgEk6FrjTp1vtTzybhWbDhVNlvdveTbTroBQO5RbUWfSHXBMaGx0YNs3wua6o14QnUt+H6V1Vd2u/4r9/GB5ZhyrUqrXKtTItXZBnvDR0xcr4IPOkZuO0dEuOmY2vbr6aUHwcetM/Ki2xWH/rov8AEP1rr5k1HrE/RpMPYljf1DKfzH40JxPJWLj1MJI8VKt+AN/wrZBUeLmVEJYhR4k2rrnTB8VwySP20dP4lK/MVXWOv0NoR0IPvBpK5U4XDMcZ2savbFSBSRqq9ADuB5CuoESLo1Mv7OucEizWb+IBvnWvYrkTCN7IdP4Wv+DA0Gx/0dAKzJPoATZ08BfcH8q6pN+szTCYQKVkC2IYsuU6d1iLEG+nd/GvmMhcytKj5GJ27y28gy3NOOA5VnkiDRqrhWlQ2YAkrJJfRraa1XxPAJ09qGQDxykj4qCKKoPES8Wk7rlkMki+GdnHwBNB5OGodiR5HWnfD4QGRgRt08NasT8LBHU+TAMPxrquRwIh9hOgBBLKdQDqNOoDD5V5dzKwDhw+wtmOgudjfx8abnwJkjUH2UzZQDa1yCdwdyarLhJYj3JCp8x+Yv8AKhoQrMVmjLaZlYWsQbIT/FfQm/nX3FQ9k6CJmjYIvrdiSQRc6XPnsKO4zhzTGSSViXCg3vmL2sLAenlsKoQ4eKONw0AaRrZJWZ1yW8FHdbUHegIrpCBvrLPC8RjGPZpLiJ3ZrsEXOAdte0By+tgK13k3g2Kw7pNNM5LqqiG4a3VmcgWvqdF0Gp10sp/Rtxp+1k7YIVMarmQRqwsT9m4zddRt13FP3GubosLGTEEkkFgBJIqHpta9wNLgWpLtzzHqABxGniHEEhjaSQ2VR1sPddrDWsfxsjTllEKvdScpzNIVbYqzKQPLS1tj4EcThMXixJJicQWjkiKokEMuWPOrA9mPtsQfaJ9/SlUYrBYW8cZnYkkSdohjGYW0y76WGyH1oCSx4hKAg5ljGYyaVBDJrAgFkCiNlsd8i90W02uL2v4Us8eb6kyFXWUPc6d0EC1ww6MM1vcfSnOSTD5WeFgT3DlzBjmdb+N9LC9ra0H4ZiZmdnst4wcxfTusQAB4jbT35hemBeJBY9pc5VwgxMC4iHuuL5owczIASLm4F0a3snunoQbiifEuVlZBPCLZTaaMXJH7yDqCenS9UOLz4mUxNgFjhmGbO6EZQLAkH2gCS2q601cAbEJDHJKrHFBbOYwB2l2NiR3VsBbcD3a0hgw5H9xysD5f/kC4nlyUImLhCs6A+LdohGt/E20I3I8xqsY7hcakYiOUxoWXLmGcrIBcghSAVGaxOl1Pha2sN20LZlhOSQ95F0F7Ellue6fLY6UB4zgUGZgpySD9rFaxNrnOg6OpJNut2tuaBcrKaaGyBxYmccwZQUxMSfsyzELY9xl7skdyLi6i9vIb31CxQuZHiUKULCQEkbWuCt9NranpfxpolwpjLQ3DRS5crDbOR+zfbqFyn/o86WZcA7ZdxlLC9910K/C5Huq3jaxKuVal2NEQ+2CfIX/HS9C5sIzEuGLEXsMvUggdfOr8PDwPauffaplkRdAqe9ifwvTjcUtXQgybDNHFChFjq5uOp0A9wF/+qn7gRaOIImh7pOmvsgAeRyhfjStPiHfLt3bWsugtbxHkPhXn65KdRLJ3+8bMy3vbUgEdKTlxtkUqrUfURmQFFG5T8RUe/qkp1s/411Z62GvqdT4muqn/ANKXu5iPaQEoqxGtRJVmIVpCcZawg191MnLQ/wBphP8AzI/8aUv4VdfdTHy2v+0Rf1if4lqO8IGfoEUJ4xhpJHACZkA8V3N76E+FqLivQoMuMZF2mTjco24ShwVWCZHUrlOl/A+B8qB8ijv43/1DfiKbBSvyatpcd/X/AJGjxrsTbBdtz7o0WqHGj9m/8DfI1PUWK9h/4W+Roh1gnpAHJb5cNIT0nxB/vk0b4fiM6BrEHYg9CKD8oxhoJVO3bzA9Nm8qN4bCrHfKCLm51J+dA27fx0hLt2e+LHDYlfiGIV1Vx2ezAEf0r9D60UxfLmGZSeyCmx9ksv4A2/CqfCV/+o4j+r+chpkkGh9DTWPMWg4me8ucsR4iOQ53XJKVFspFikbagi97setU+McotHNEqyqxcgC6ldzbXVqcOUlXJeO2UAI+4OcKpJtax9rfzrxzAl8Xhf4h+DCoVtxNiuv7TiNqg3fT94k8f5XnjjLMgI+8GU/nf8KH8XwJjcLlKi2ikdL6aHpatU5ngzwMt7db9LgGwPrSrzfGO3T0SosMCIa2G90RcfwdTlOVASVWwGXU9SVIo3yDw6KLFMZjGGy9xnKnUHXKSBr7/GnrjWAibDxsUXMWj71hm28d6rcY5Zw5xES5WUEMTZj09b0LJYoSRlo3L/EZHtlh1Yah3BZATfohF/7XWst4p9HE6dvM8mEkzCSRsyuoBN2JW2x33J31vTVjeUI+yndXZTHK4GnQ5BuD5UL4ryjMiTxh+0KGJr5mHdIcEWPiWX4UoYmB4jDmQjmK2XBRxgMyZwI7Mi9rstnNticxvqCNL2O1AeIYeKbIIBIMrXLt2TltspzGa/2WsoUWvtRTivLksZmSRMroim4t3SxYA3U66i3uq/y7xLh2fNiM2H7q2Ve1OdgWvfs9jY9d7jwrnBXkQ084qFQuIlJIRgpItmkmFgANMscOU3169etMnKuGRwVXsVKmzBkzSM1yCAxINtAdutDsbzFwyOMvEplcC8atc3bcBwxuBfe9UIPpWlVgPqkQj3IViG9xy238qUqvklgYyOgmlPgZs11kCqPCI5iPAPm7vwNI/NUOKnlAwyFWUkM8twj5CRcPb3ggdPOqz/S1IBZMIB6zH8o/zqBuP43GlWVRGLFY40Js50u8jfdTxHU21NhQPiKc1DCOLuVJOV8S0bCY4ZWOuZHkNje5NigG17i9uotrSjip40dlIlNidyR6bEDaneaKLCD/AGrEvLLuVBP+Bdh/EaWuYGixQM8ClWjADK2UF1+8oBN8vXyPlTXQotkyxoyofzJYPci/0v1gpJla5WNNBc52QH3ZtSfIa1C/EW6Ko+NQQuNRpqCB1sfjU/COHnETLENie8R0Xr7ztSas1NzfsU1x+UuwYeQwiWTQPmyAC2i9fedvSocPFdEP7o+VOPOEATsolsAsew6akW+AFLeGTuJ/Cvyq3p18xmH40xOHEx98iKGuq4Ur5VzbPN7okpVuCqaGrUDVXEtGEcKO97j8xTDwA2xEP8Y+Yodw3gmIfK6wyFWW4bKbEeIo7wzgmISWNjC4CspN7DYjzqRIm7V6FCxxtL2YKL9Q6ED11B+Aqc8Xh/4qfGuqQDcvUt8q/wBPjv64fitFRxmD/iL8D+lAOWsWsUuKaVgokkUpubgAg7bdN67tI7iN1eJx3W/hPyqgePQf8T+6/wClRT8fhKsAWNwR7LeFRCMg5O/o5v8A1M/zFH6UuXeJLCkoe92mkcZQTo1rX030NEjzLF4N8Kk1chbqV+G//kJ/6r/vpjI0pKTjUcWJkxMhtGUy62uCWBG9Txc+YeYHsHBI3zAaDxtmHxriQTIUEDpLvJH9FL/Wn/44qAYnjxk4skOZezRgF23FiTm6nQ1VPFmjgkihljUyOCWLAWXIitYgnXu+G1Z7PiLSlxoTY28OtEwuyIC8AKRN15tIGFcnYW/ny9aTJ+LJi8rgqJFyh0Uk5bEgHXoQL+W1Rcx81u0AVZo1VVXOcuZzYDUagDWs+5d4kRjlI7qyHKV8m9kHzzZTQ1a3GAgNRE3LjJthIv4k/OvPGsYv1lBc/wBHMPflb8waE8y40jDogPs2PX7jEdLUIxWPmfiLKezCID2ZIJLZkcm4uNLlh8KaF6XK7OSTXaMnbZsNiiRa8x08O8tT8ZOuM/gh+YoBw9JJExCjXMwzWPXMxO5oVwbmA4pMT+1DyDKrZQy5rOAtgb37o8ehqdoBr77QNxK3X3Rl3jsQbFY0f8uH/wCSU/lWK4gWmWO18rMND10/KtqWJzNi2ZWsUhAJB17+IvYnfp8RWZcS4O0WIDOhGdnK2HTTW2/vpOV1RgCZp6BfaKVsDnv6TwmHHlpU8OEZz3Vv5/51dw2EUyAHr+VXeLYsRL91LXJG/oP561YUqVteZpHyPs4Hf3V6/f7SHhPBM8qxXuT7RGyqNT7+nqab45jHgmnhADSuIofBEDFFt8Gb1YeFJHLGMjmx0BgxUqMR3oyoC5QLsljcMTl387jatFwoihgbCYhgkdyYZCbaE5gAT/vEbW3Ua+Ns72qtqKbrXA+Jv6fvIy5VPA5AI+I7n5cenxgxeBpEQkaLJORmaSW7Zb/bbrqb2A1Njc7mqeN4bA6s+Il7fsui9wKT9lQp3JHUnamLHS2E6EgSGNtfEqvTysyMP4vI1n+C5VbF2kw+IkDKVLK1+zUjcG1hYi9j4aVn6fBkclnYggiz35689h2FUPWAuQ/iJ+/z+VStwzhaT4pO4qqCSEUaAKCRc7k3AuTvTNyzwQw4mZmA7zXU6ezrb0tt7qqRcKxGGkWbKJEQ9/szchToTlsDsdwCPG1MnD8SssmeNgy2AuNjb/8AqrmbcM67PwEV8Qfn85oBfPY6VF/ndr4i3gij46/nS1CvcX+FflRvm9ycTL5ZR8FUUChPcT+FfkKuab8RlTx3y6fCPz+Qlg11RGWuq7PLXEZDU0b6VVvUkRqmo5l1zxN05YlI4fCw3WBSPULVVeOTHon9k/rU3LL24dETsIPkppVTm2G6hYpNbDXKN/QmlsTfE6NAxkx6r/ZFfDNN97+6v6USh4HLIAySKF16eG3jvpVfBcHd9GkkJzuBlCAdx2WxJB+6KMdOkWTzVyn2k33z8F/Svt5OsjUWjwCoozsQSzqLkbqzDoP3aB8CmaSfErJ3o0dVUW9nQE7WJ9rb9KOuLkXzVybIx/3jf2jXfVj1dv7R/WrOMwsIWTIEN5CA1r2tFCdL30uTp50LgeQI+rWCmw6a5dtfAk+6jGOxc4vRAkhaKxJkuBub3A9TUpwqZQ+VmU6gqCdPH086F8Mkde2ykgB5WaxtfU/vAnY9DV/HBoYkjXvEdnHY3tmkZVIttpmtbxWu2Q1IYge8D9f4gHjuFxM7xhISMOCpuSgzDMLsQTexFrf512NDNxGIxJaP2L2CqxN7iw9Cb2p3x2OXtyr5VATrbKb7ix8raVBw/DJIElUkrDIpupGXNlva9t8rny2qtxW6WaI8neUMBw1p8wChcpA3uDcX0NvClbiHByJhEJAxbJlKg5e+bKLm2vy0p75OglYYrKt8soAJdQFvBC1sliW9qqHH+CNFLgezBDCRAAQ6gWZQg7yja6rfyHvewFSrdHiKPNsUuGcMbtDItkBAAV1bvK4GhPdJGu3oaIcr8DimdMQ0xfKBIciKqq3RWN75gQdAv2d9dX3mzgsD4Rou1SRgFGUa2N/bZQS176302pc4TwlOGQNDO4aSU57rcro1rWtoLAa9ST4CpCMwpRZg7wpBc0BCHMgIdzpbKLD/ANkG1I2J4zJh8XnlLMFLD0Oo+R/ChXGCwxTy3BvJnGo6m4B6itIxuAwHEZQ0k0BLXusZ7Ji3S92zabU4uFBxuK/kS02k9kBkRtytfTp+twFifpDBASBJi5DbZAWY7EBS1iBc7HYUscTidHVRG4eREzqwOa5v7QsADdvACnHEfR1ho2Lx4qFcsiMO0y2HZk3UHPcK4OoN9h4US/8AMcC4jFgSQrHIkeXKM4uqAFUZQANb60hlOTgcyNPkbA+9BAfCMfiYBaeLscqRqXkzXkyGXIfZIFsznfqu4tSrx7mQvikkIBUAgAE274S58je/4195o43I3aP2h/aMSAGuNTpYA20GlEcFyliJ0WRYd1U2ZkU6gdGINBq9PjxVvPX3wq8xNAX6QJ/5gEpACd8XKd5rg26ADU6bdascXfFTRIoja4YEnKQbAHcGr0/KmIiuThJD5oVP+G9BZsSY7jNOpX7LZdPKxApWLNjAKqa/UzQTSPkxdj368iR4Ll6QSByJkI1BiSUEHxDBCR7hT5iceZEdh2zjKq2lLplIvZlXsu81/G22+tZv/wCY51W4lkvdlFnYDSxBte19aI8N4xPJEQ0rsSUHta6s9/iMvwpb4yWDGuJTV1HAjFjMSHiLTRtiZEUAEWYgG1gEKEjS2zbe6i3J+LwuGdpInJd4yvZuShJJW3cZR93cE1l+NaQKSC29zr7rk33qbg3BTOhd5Mi3sL63tufT/Pwo28qm2oR2m9plybEWz+n7zcosQUCSXGa9zbax3F/C3yqvgMVG2JIhsEOZtNBc5STbpres54bw7ERWVMWCgsOzckrYdADcL7qO8kYUYecqoADXPtBvLoB5VVXILoGb+n0edVY5Frg9x9P6qfOYHzYiY/vt+Bt+VBo27i+g+VX8dJmd28WY/EmhSt3R6D5VoaXqZn/5GtY8Q/P5Cey1farl66rk8pE9jUsNV701cicvfW5SXv2Mdi/7xOyA+e58B6iqW8INxlp+k1DlNc3D4RcC8NhfzBFAsByFGADNMzMLaRgKvxYEn4CmwwAJlUBQB3QBYC21gNqqwzk76HY+6sjNrHJ44E5CGhjh8ncyh8uUi411Hje/r8KpcLxSLG+ZySHksLqDq7EEX31N7XFT8LhQyqXAK7G/n1+NXOHY7CYeNzPJh4yJpbGRkU+0bWzG+3hWlpM/tcfPUQWWjKmCxigbXa7HYnRmJ1t6+dCOVYWbEYtIlzMHVnDbAsCBcnxCjbzphPPWDJtA0s7eGHhkkB9WChffeh3KME0WIxeIkiKJO0ZVXdQ4CBgcwXMBe+16ss6qOTBA5njDcAxEjSi8YyyWN2sL9mh0AU30K+G1Xl5Qyo2eYbA2VAfZXLa7H16dal+syGR+ymhhWRy7NKjPayqtgRIoGiXuQa+nBSatLiZ5lN+4jJAtvIxor29W99djyDILUyTxA3KfC4ZfrDT3skhAs2UWu+9reFXuOYjCRCIwosjGUXKNnI7r2Ja5A75WhGH4OJYpo4oIc7tlSWQ5nhBJLstwTex3DDW1fIfo67NkdJFkZbNeTOLupvoFPs7aG9GaU8yxhXGcZZm57AD3dYF5uxMvZx4qNc8Trd8ozGNgO8D4AWIv0tSwnOmKjGWNgFvmIIuC1styL2PdC9OgrV5eWH+qiJJBFLcszRqArE9CCL7WGbcW60oYb6KGJvLiABppGmt+veY/9tV1ak2mR1Iezf1lD6MuLYqbGGEzyLGweWQIQtyqogJbLm+4LAjYVoHE8FhRLAXYy9/VZDLKR4G0lzpqdB0qHl3lTD4BiyFzI6lbuQWIuCQAAOqg+VWuLuxKNtlYHp6U1CCInICDCvGkT6s5QZRlutgUNvTQjbasp41xDtJSxsLACwBHn1J113rVcbZozc7isM5kxoilZbM1+oG1tPHXar2hypjclz2lLWYWyqFWQYPFRmRjMCyNfYXIPQjX3e+mHl3j+GXEoHwsZjvfMI1M1xqGBJ8vG/XpSKmJLeyjE/CiWMmKBQpIG2ml/M2pzbMytVX616x2nwZQw8xA9LNfpNUxfFcBK5zxHKcwN4wp1Iy3OYHbNr50h83cAEatNhmj7EgfsmlvIt9O7f2h5XJGup6L2Cx7RyLILaHqLj3jrWrxcFE0P7dlkboVACrfoLVlZE1GLINreXv/ABX1uXzsxiYeMMx6WrboSMq+g+VK/E+XVjuV186rrx6eOwIVh5gg/EG34Vm+IYsmQD3TrDDiH+apmGGazMBcX1NrfGkzF8qYs3/Y2uBa7xg6jwLXFMnCuLDFzwwNGVvIGNiGFo7uQbgaELb305cbTvg+I+VZu99OvTn3/wBRuHM2I8TEeJ8q4qKMu8fdUksQyNa9hewN7VXwOi2uN0Nj5G+34VsM0VwQRcEEEeIOhrIsVg+zkeM7qxG5vYHQ/CtDR6s5wQ3UekWOslyb6LbXanHDGNFVEC5VAA8dOp8ybn30jSCwsL1Y4VLZSp6H51bOEZeCZoaLXjREvsu+OtV+0eFlhPtRA+jEfnUmElhSQOiuvQ65hY+70PupVSfwJqVcUw60P+gQbBmwn+SaZuHVh+4+f0hKWVbHX40Nzd0elehxBvGqrSVcwY2Qm5keN6/Bq1T2Rur7EdanrtK6qmeuqxPP1F8VuvKfBhhcMkVu/bNIfF2318tFHkBWScj4HtsbCp9lTnb0j7w+LBR763MVi6x+ixmY9p6JodNEQ9xsdffUnE8d2a6e0dvLzpbeQnUkk1b0HgbazHvc7R29T/Uy9R4kNO+1RZ7x1wcZ6VdOBjJDSJGWHVlUn4kXrPFlI2JHoakk4tIgJMjW8zf51dH+NNj5TJ+or5GAvjQbgp+/9TQ3x8aaDXyGgobj+LFtLWX+d6zhedZFcZgGW+osAfcR1ppm4mjRhlOYOLj0Pj+lZubwzVe0GMc36dPjL3+4iLvbgS7LiLajpTJjJrrt0/nxrOnxbfeb4muHEpRtI/8AaJ/A1taXwR8APnu/dKL+Mq//AIH9Zb4nLioxG2DDNKJGuoAN1bKCCCdRfL86eeD4jFdmDiFi7S2qqSQPfYW9NfWs/wALxmaNsyMAdR7Kne19x5CveL+kKWIgMI38RbKfiP0o8vh+QeYkSzg8TxuBjAN/l/cfcRxKQbKl/wDqP4aVQfFztpnyj9xQPxNz+NR4LmDDSxrL2sahlvZmUMPEEX6HSq+M5twcez9ofCMX/vaD8aysmxevE1ELmXOFYYiN5SSWzSgsxJJCu9gWOugHjXSNmFLuG5ieW8dskednCDclmLDOetr7C36GSXIXLYD7V9z6Vn/7pGYIh473HNhBUsesJySgp7vX/Ssu5nwKlz41oYbu6nSlTj2HDMTWoZXxjmLnCeFrlkc/YRmAt1AJFBMemYehp+4VAuR4zoHVgfHUWvekiZbMQGVrEi6kEG3ga0vDguxl7xpfzQYIK0Pk/jKCIJITnXQE+yR09D40oIF6j4VN/wCJrFoq3PntTcumseaPKo61HvibhhoVJO2XW1KfEMPQPF8clbTNlHguleeD8QIfIxur6a9D0P5fCs7UaXykgwFxhehjRyVZMWpPVWA9SP0vWizRhx5jasoxS21VrNuCNwfEU5cr8yCYCOQgTAegkt1Xz8R+W3nNXhLC4OQUbELzYFvClXmLk0zt2kfck63Bytba5GoPS+ulPKTnxoRisSwcjMfjWUq5MDbsbQlyA9pl+L5SxibwOwHVLOD6AG/xFC3wMsJvJFKgOl3jdR5akVrcmLPjULYgMCrAMpFiDqCPA1p4vE8gPmUTmoiplySjxH8+tSZq9cZwAhneMaruv8J2+Go91UittiR6G1b6ZgwBHeVzhlvNXwtVTtGHW/qB89676yeq/A/kb/OmBxFnEZLeuqDtx4GuqdwkbDGL6KIx9ak8RC1v7cd61d3ABJ2Gp91YVgsW8MgeFiri9j67gjYjyNOnAeOYrEBxMyZBYCy2JO+4NrW8utUl0DanOqg8Hr+XeJ1r+yQ5PSF8XiC7Fj12HgOlQEV9NeTXuUQIoVRQHE8cWLGzOpf5gx32QaMY6bIhNJWKmzMTSdRk2rQmjoMG5t57SJmph5Xxps0R6d5fzHyPxpbqxw7E9nIr9AdfQ6GqCPtYGamoxe0xlY7M9eM1VZcfFa4cEfz0oNj+Mk6JoPGrpzKBMfHpXY1UI8T4sEFlN2+VLMkhY3Jrw7X1Neao5cpczYwadcQodYe5fwxlVlBPdI/H/Q03cO5dBGtJ3LPGfq5a6Zg1rkNYjLfbTXem2LnuFf8AdSfFf1rxfiK5jqW2Dj+uf3nodMqjEN3WMnBuCJELDU3JufMk9OmtFMbikiTM2/2R1Y+ApHPPEjnLHGqD7xOY/DQD4mpoWd2zuxY+JP4eXoKXg0GRzb8fOG+QKOIwx4n3m2vl+lC+In41KJha23pVbFPYXrcJlMCCcZLljcdWBHlWfRzMjXA7p3Hj5+tP2POlJ+MgzEgaW61KZShBEaqSSGYMLg3qHHjQGqIQxm6+/wAD617xfEFKWNw3Ufoa2MetTKhDcGQQVkLSV9wqszDICTcbdNevhQ98QTtV7gmLdH0uQdx09aoZdSoHEmyY4zi9/Gi3KHK/1yS7MViXVmUjPcEWC9VN9c1umlAzLcXpy+jvi/YMkbWyTSSLfwZViKa+eZh7xWUACeYbTSsNw2JAFCA2A1bvE+pPWpJMDGd44z6ov6VOh616qdi+kGC5uCYdtDCnuGX/AA2oXieTMO2qmRD5NcfBgfnTNavhFCcOM9VE6ZbzJ9G00jB4po2IBFnDISNxqMw8fDekXi/KuLw+ssDhfvKM6+pZbge+1foorXzLRoNgodIQM/MQwbHW6+l9flaoWwjj7J92vyr9E8X5UwuIuZIlDH7adxvUkb++9I3Gfo1lS7YaQSD7j2V/QH2W/u1ZVkPul5MejyAAkqfhX3+kyz6m/wB1vga6mObh2IRirQShhoRkb9K6mbF9ZcHhWn/9nygKBADtT1w3D5IlHW1z6n+bUqcJwWaVFO19R5DU/KnZq1PCMXLZPh/P0nz7xzMRtxfH6D6yM18NejUU75QTW5MACzUX+ZMVrlHT+TS7erXEZczmql6zM77mnptNj2YwJxr5XwmupBlier18vXkmvhahnAT6TVafEdBv4+H+dRzzk6L8f0rykVv51qhn1NeVZbw4L5aXcG5tV5ao4QXNv9avpFWaZfEIcNOoI0FNOGm08B49aVMHcGmCCfTzpq8CA3JhXth52qKSf/IVWEnxrr+J1riZAWV8Vdt6C4uHWjkoofiF1pLNHqsB4uHT+f5vQifD3OgpoljFUWi8qlX4nMsDwcPN6IxYYLt7zVjLlHrX0JpfoKWzEzlUCFOCcJmm9hbjqSbKPU9fQXpv4Ryc0wWJ5AoR3ZyoubMsQspI3uu9vlRnB4cJGiLYAKtvPQEn1J1q/wAuShcU6k6yRi3/ALZ1+Ib+7VLT6hsuXZ2kZOBYh+FTCtrsyAD2iWYW633Pn8auxSBgCpBB2I2riKHvhCrZ4jkJN2X7Deo6HzH41q7T2lbcISIr5UUeI6Nofw/n+b1PUVCBnyvlq+11RJnm1ebVJXy1ROniur7XV06YBytHdnc9AAPf/pTATXV1ev8AD1A06198zxPihJ1TX7vlPBNC+OYjKnx/n8a6uq2/CmJ0qg5BcTna5qMmurqxzPTAT5euvXV1DCnlmtVKSUtttX2uqlq8jKABLOBAeTPccVhXtV6D411dWbL0v8NhtRLJeurq4SZbgWrUR6CurqkTmlpW6DevSm1dXVBkCeWfpUMwsK6upLR6ykwvUbxi166uoZwkDCvpF9OldXVBnTSeVscJcMu+aO0beeUDKfetvfeiiYoxNnXYWPw0+VdXVmhzh1BK/dxbruWjG3hePSeJZU9lh1/GrDCvldW+psSoZG6A71GoK+yfcf1/k+ddXUUCff8AxBRo9wfj8v8AOrV66uoGAEYrEzq6urqCHPlq6urq6dP/2Q=="/>
          <p:cNvSpPr>
            <a:spLocks noChangeAspect="1" noChangeArrowheads="1"/>
          </p:cNvSpPr>
          <p:nvPr/>
        </p:nvSpPr>
        <p:spPr bwMode="auto">
          <a:xfrm>
            <a:off x="111125" y="-103188"/>
            <a:ext cx="217714" cy="217715"/>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65290" tIns="32645" rIns="65290" bIns="32645" numCol="1" anchor="t" anchorCtr="0" compatLnSpc="1">
            <a:prstTxWarp prst="textNoShape">
              <a:avLst/>
            </a:prstTxWarp>
          </a:bodyPr>
          <a:lstStyle/>
          <a:p>
            <a:endParaRPr lang="en-US"/>
          </a:p>
        </p:txBody>
      </p:sp>
      <p:sp>
        <p:nvSpPr>
          <p:cNvPr id="4" name="Rectangle 3"/>
          <p:cNvSpPr/>
          <p:nvPr/>
        </p:nvSpPr>
        <p:spPr>
          <a:xfrm>
            <a:off x="0" y="1219200"/>
            <a:ext cx="5791200" cy="2835917"/>
          </a:xfrm>
          <a:prstGeom prst="rect">
            <a:avLst/>
          </a:prstGeom>
        </p:spPr>
        <p:txBody>
          <a:bodyPr wrap="square" lIns="65290" tIns="32645" rIns="65290" bIns="32645">
            <a:spAutoFit/>
          </a:bodyPr>
          <a:lstStyle/>
          <a:p>
            <a:endParaRPr lang="en-US" sz="2000" b="1" dirty="0"/>
          </a:p>
          <a:p>
            <a:pPr marL="326454" indent="-326454"/>
            <a:r>
              <a:rPr lang="en-US" sz="2000" b="1" dirty="0">
                <a:solidFill>
                  <a:srgbClr val="002060"/>
                </a:solidFill>
                <a:latin typeface="Arial" pitchFamily="34" charset="0"/>
                <a:cs typeface="Arial" pitchFamily="34" charset="0"/>
              </a:rPr>
              <a:t> </a:t>
            </a:r>
          </a:p>
          <a:p>
            <a:pPr marL="1023938" indent="-450850">
              <a:buFont typeface="Courier New" pitchFamily="49" charset="0"/>
              <a:buChar char="o"/>
            </a:pPr>
            <a:r>
              <a:rPr lang="en-US" sz="2000" b="1" dirty="0" smtClean="0">
                <a:solidFill>
                  <a:srgbClr val="002060"/>
                </a:solidFill>
                <a:latin typeface="Arial" pitchFamily="34" charset="0"/>
                <a:cs typeface="Arial" pitchFamily="34" charset="0"/>
              </a:rPr>
              <a:t>Integrated Office Space Co-Working Office Spaces</a:t>
            </a:r>
          </a:p>
          <a:p>
            <a:pPr marL="1023938" indent="-450850">
              <a:buFont typeface="Courier New" pitchFamily="49" charset="0"/>
              <a:buChar char="o"/>
            </a:pPr>
            <a:endParaRPr lang="en-US" sz="2000" b="1" dirty="0">
              <a:solidFill>
                <a:srgbClr val="002060"/>
              </a:solidFill>
              <a:latin typeface="Arial" pitchFamily="34" charset="0"/>
              <a:cs typeface="Arial" pitchFamily="34" charset="0"/>
            </a:endParaRPr>
          </a:p>
          <a:p>
            <a:pPr marL="1023938" indent="-450850">
              <a:buFont typeface="Courier New" pitchFamily="49" charset="0"/>
              <a:buChar char="o"/>
            </a:pPr>
            <a:r>
              <a:rPr lang="en-US" sz="2000" b="1" dirty="0" smtClean="0">
                <a:solidFill>
                  <a:srgbClr val="002060"/>
                </a:solidFill>
                <a:latin typeface="Arial" pitchFamily="34" charset="0"/>
                <a:cs typeface="Arial" pitchFamily="34" charset="0"/>
              </a:rPr>
              <a:t>Ground floor for Sports Lounge </a:t>
            </a:r>
            <a:endParaRPr lang="en-US" sz="2000" b="1" dirty="0">
              <a:solidFill>
                <a:srgbClr val="002060"/>
              </a:solidFill>
              <a:latin typeface="Arial" pitchFamily="34" charset="0"/>
              <a:cs typeface="Arial" pitchFamily="34" charset="0"/>
            </a:endParaRPr>
          </a:p>
          <a:p>
            <a:pPr marL="1023938" indent="-450850">
              <a:buFont typeface="Courier New" pitchFamily="49" charset="0"/>
              <a:buChar char="o"/>
            </a:pPr>
            <a:endParaRPr lang="en-US" sz="2000" b="1" dirty="0">
              <a:solidFill>
                <a:srgbClr val="002060"/>
              </a:solidFill>
              <a:latin typeface="Arial" pitchFamily="34" charset="0"/>
              <a:cs typeface="Arial" pitchFamily="34" charset="0"/>
            </a:endParaRPr>
          </a:p>
          <a:p>
            <a:pPr marL="573088"/>
            <a:endParaRPr lang="en-US" sz="2000" b="1" dirty="0" smtClean="0">
              <a:solidFill>
                <a:srgbClr val="002060"/>
              </a:solidFill>
              <a:latin typeface="Arial" pitchFamily="34" charset="0"/>
              <a:cs typeface="Arial" pitchFamily="34" charset="0"/>
            </a:endParaRPr>
          </a:p>
          <a:p>
            <a:pPr marL="1023938" indent="-450850">
              <a:buFont typeface="Courier New" pitchFamily="49" charset="0"/>
              <a:buChar char="o"/>
            </a:pPr>
            <a:r>
              <a:rPr lang="en-US" sz="2000" b="1" dirty="0" smtClean="0">
                <a:solidFill>
                  <a:srgbClr val="002060"/>
                </a:solidFill>
                <a:latin typeface="Arial" pitchFamily="34" charset="0"/>
                <a:cs typeface="Arial" pitchFamily="34" charset="0"/>
              </a:rPr>
              <a:t>Terrace Garden</a:t>
            </a:r>
            <a:endParaRPr lang="en-US" sz="2000" b="1" dirty="0">
              <a:solidFill>
                <a:srgbClr val="002060"/>
              </a:solidFill>
              <a:latin typeface="Arial" pitchFamily="34" charset="0"/>
              <a:cs typeface="Arial" pitchFamily="34" charset="0"/>
            </a:endParaRPr>
          </a:p>
        </p:txBody>
      </p:sp>
      <p:pic>
        <p:nvPicPr>
          <p:cNvPr id="12" name="Picture 11"/>
          <p:cNvPicPr>
            <a:picLocks noChangeAspect="1"/>
          </p:cNvPicPr>
          <p:nvPr/>
        </p:nvPicPr>
        <p:blipFill rotWithShape="1">
          <a:blip r:embed="rId2" cstate="print">
            <a:extLst>
              <a:ext uri="{28A0092B-C50C-407E-A947-70E740481C1C}">
                <a14:useLocalDpi xmlns:a14="http://schemas.microsoft.com/office/drawing/2010/main" xmlns="" val="0"/>
              </a:ext>
            </a:extLst>
          </a:blip>
          <a:srcRect t="46384"/>
          <a:stretch/>
        </p:blipFill>
        <p:spPr>
          <a:xfrm>
            <a:off x="6597055" y="1856493"/>
            <a:ext cx="2523132" cy="1981199"/>
          </a:xfrm>
          <a:prstGeom prst="rect">
            <a:avLst/>
          </a:prstGeom>
        </p:spPr>
      </p:pic>
      <p:pic>
        <p:nvPicPr>
          <p:cNvPr id="13" name="Picture 2" descr="http://centurycenter.org/sites/centurycenter/files/styles/page_image/public/CenCen-Convention-3.jpg?itok=8dgTtww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24600" y="4038600"/>
            <a:ext cx="2489809" cy="1981200"/>
          </a:xfrm>
          <a:prstGeom prst="rect">
            <a:avLst/>
          </a:prstGeom>
          <a:noFill/>
          <a:extLst>
            <a:ext uri="{909E8E84-426E-40DD-AFC4-6F175D3DCCD1}">
              <a14:hiddenFill xmlns:a14="http://schemas.microsoft.com/office/drawing/2010/main" xmlns="">
                <a:solidFill>
                  <a:srgbClr val="FFFFFF"/>
                </a:solidFill>
              </a14:hiddenFill>
            </a:ext>
          </a:extLst>
        </p:spPr>
      </p:pic>
      <p:sp>
        <p:nvSpPr>
          <p:cNvPr id="8" name="Oval 7"/>
          <p:cNvSpPr/>
          <p:nvPr/>
        </p:nvSpPr>
        <p:spPr>
          <a:xfrm>
            <a:off x="10363200" y="205740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200" y="228600"/>
            <a:ext cx="8915400" cy="523220"/>
          </a:xfrm>
          <a:prstGeom prst="rect">
            <a:avLst/>
          </a:prstGeom>
        </p:spPr>
        <p:txBody>
          <a:bodyPr wrap="square">
            <a:spAutoFit/>
          </a:bodyPr>
          <a:lstStyle/>
          <a:p>
            <a:pPr marL="12700">
              <a:spcBef>
                <a:spcPts val="910"/>
              </a:spcBef>
            </a:pPr>
            <a:r>
              <a:rPr lang="en-US" sz="2800" b="1" spc="-10" dirty="0" smtClean="0">
                <a:solidFill>
                  <a:schemeClr val="accent6">
                    <a:lumMod val="75000"/>
                  </a:schemeClr>
                </a:solidFill>
                <a:latin typeface="Arial Black" panose="020B0A04020102020204" pitchFamily="34" charset="0"/>
                <a:cs typeface="Calibri"/>
              </a:rPr>
              <a:t>Integrated office space</a:t>
            </a:r>
            <a:endParaRPr lang="en-IN" sz="2800" b="1" dirty="0">
              <a:solidFill>
                <a:schemeClr val="accent6">
                  <a:lumMod val="75000"/>
                </a:schemeClr>
              </a:solidFill>
              <a:latin typeface="Arial Black" panose="020B0A04020102020204" pitchFamily="34" charset="0"/>
              <a:cs typeface="Calibri"/>
            </a:endParaRPr>
          </a:p>
        </p:txBody>
      </p:sp>
      <p:sp>
        <p:nvSpPr>
          <p:cNvPr id="10" name="object 13"/>
          <p:cNvSpPr/>
          <p:nvPr/>
        </p:nvSpPr>
        <p:spPr>
          <a:xfrm>
            <a:off x="468644" y="742099"/>
            <a:ext cx="8675356" cy="96101"/>
          </a:xfrm>
          <a:prstGeom prst="rect">
            <a:avLst/>
          </a:prstGeom>
          <a:blipFill>
            <a:blip r:embed="rId4" cstate="print"/>
            <a:stretch>
              <a:fillRect/>
            </a:stretch>
          </a:blipFill>
        </p:spPr>
        <p:txBody>
          <a:bodyPr wrap="square" lIns="0" tIns="0" rIns="0" bIns="0" rtlCol="0">
            <a:noAutofit/>
          </a:bodyPr>
          <a:lstStyle/>
          <a:p>
            <a:endParaRPr/>
          </a:p>
        </p:txBody>
      </p:sp>
    </p:spTree>
    <p:extLst>
      <p:ext uri="{BB962C8B-B14F-4D97-AF65-F5344CB8AC3E}">
        <p14:creationId xmlns:p14="http://schemas.microsoft.com/office/powerpoint/2010/main" xmlns="" val="321652998"/>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52400"/>
            <a:ext cx="5114221" cy="523220"/>
          </a:xfrm>
          <a:prstGeom prst="rect">
            <a:avLst/>
          </a:prstGeom>
        </p:spPr>
        <p:txBody>
          <a:bodyPr wrap="none">
            <a:spAutoFit/>
          </a:bodyPr>
          <a:lstStyle/>
          <a:p>
            <a:pPr marL="12700">
              <a:spcBef>
                <a:spcPts val="910"/>
              </a:spcBef>
            </a:pPr>
            <a:r>
              <a:rPr lang="en-US" sz="2800" b="1" spc="-10" dirty="0" smtClean="0">
                <a:solidFill>
                  <a:schemeClr val="accent6">
                    <a:lumMod val="75000"/>
                  </a:schemeClr>
                </a:solidFill>
                <a:latin typeface="Arial Black" panose="020B0A04020102020204" pitchFamily="34" charset="0"/>
                <a:cs typeface="Calibri"/>
              </a:rPr>
              <a:t>Sustainable development</a:t>
            </a:r>
            <a:endParaRPr lang="en-IN" sz="2800" b="1" dirty="0">
              <a:solidFill>
                <a:schemeClr val="accent6">
                  <a:lumMod val="75000"/>
                </a:schemeClr>
              </a:solidFill>
              <a:latin typeface="Arial Black" panose="020B0A04020102020204" pitchFamily="34" charset="0"/>
              <a:cs typeface="Calibri"/>
            </a:endParaRPr>
          </a:p>
        </p:txBody>
      </p:sp>
      <p:sp>
        <p:nvSpPr>
          <p:cNvPr id="4" name="object 13"/>
          <p:cNvSpPr/>
          <p:nvPr/>
        </p:nvSpPr>
        <p:spPr>
          <a:xfrm>
            <a:off x="468644" y="665899"/>
            <a:ext cx="8675356" cy="96101"/>
          </a:xfrm>
          <a:prstGeom prst="rect">
            <a:avLst/>
          </a:prstGeom>
          <a:blipFill>
            <a:blip r:embed="rId2" cstate="print"/>
            <a:stretch>
              <a:fillRect/>
            </a:stretch>
          </a:blipFill>
        </p:spPr>
        <p:txBody>
          <a:bodyPr wrap="square" lIns="0" tIns="0" rIns="0" bIns="0" rtlCol="0">
            <a:noAutofit/>
          </a:bodyPr>
          <a:lstStyle/>
          <a:p>
            <a:endParaRPr/>
          </a:p>
        </p:txBody>
      </p:sp>
      <p:sp>
        <p:nvSpPr>
          <p:cNvPr id="6" name="Rectangle 5"/>
          <p:cNvSpPr/>
          <p:nvPr/>
        </p:nvSpPr>
        <p:spPr>
          <a:xfrm>
            <a:off x="3733800" y="1259681"/>
            <a:ext cx="5181600" cy="3139321"/>
          </a:xfrm>
          <a:prstGeom prst="rect">
            <a:avLst/>
          </a:prstGeom>
        </p:spPr>
        <p:txBody>
          <a:bodyPr wrap="square">
            <a:spAutoFit/>
          </a:bodyPr>
          <a:lstStyle/>
          <a:p>
            <a:pPr marL="574675" lvl="1" indent="-287338" algn="just" defTabSz="914400" eaLnBrk="0" fontAlgn="base" hangingPunct="0">
              <a:spcBef>
                <a:spcPct val="0"/>
              </a:spcBef>
              <a:spcAft>
                <a:spcPct val="0"/>
              </a:spcAft>
              <a:buFont typeface="Arial" pitchFamily="34" charset="0"/>
              <a:buChar char="•"/>
            </a:pPr>
            <a:r>
              <a:rPr lang="en-US" b="1" dirty="0" smtClean="0">
                <a:solidFill>
                  <a:srgbClr val="002060"/>
                </a:solidFill>
                <a:latin typeface="Arial" pitchFamily="34" charset="0"/>
                <a:ea typeface="Times New Roman" pitchFamily="18" charset="0"/>
                <a:cs typeface="Arial" pitchFamily="34" charset="0"/>
              </a:rPr>
              <a:t>Sustainable development having Zero Discharge. Sewage </a:t>
            </a:r>
            <a:r>
              <a:rPr lang="en-US" b="1" dirty="0">
                <a:solidFill>
                  <a:srgbClr val="002060"/>
                </a:solidFill>
                <a:latin typeface="Arial" pitchFamily="34" charset="0"/>
                <a:ea typeface="Times New Roman" pitchFamily="18" charset="0"/>
                <a:cs typeface="Arial" pitchFamily="34" charset="0"/>
              </a:rPr>
              <a:t>treatment </a:t>
            </a:r>
            <a:r>
              <a:rPr lang="en-US" b="1" dirty="0" smtClean="0">
                <a:solidFill>
                  <a:srgbClr val="002060"/>
                </a:solidFill>
                <a:latin typeface="Arial" pitchFamily="34" charset="0"/>
                <a:ea typeface="Times New Roman" pitchFamily="18" charset="0"/>
                <a:cs typeface="Arial" pitchFamily="34" charset="0"/>
              </a:rPr>
              <a:t>Plant and use </a:t>
            </a:r>
            <a:r>
              <a:rPr lang="en-US" b="1" dirty="0">
                <a:solidFill>
                  <a:srgbClr val="002060"/>
                </a:solidFill>
                <a:latin typeface="Arial" pitchFamily="34" charset="0"/>
                <a:ea typeface="Times New Roman" pitchFamily="18" charset="0"/>
                <a:cs typeface="Arial" pitchFamily="34" charset="0"/>
              </a:rPr>
              <a:t>of recycled water for </a:t>
            </a:r>
            <a:r>
              <a:rPr lang="en-US" b="1" dirty="0" smtClean="0">
                <a:solidFill>
                  <a:srgbClr val="002060"/>
                </a:solidFill>
                <a:latin typeface="Arial" pitchFamily="34" charset="0"/>
                <a:ea typeface="Times New Roman" pitchFamily="18" charset="0"/>
                <a:cs typeface="Arial" pitchFamily="34" charset="0"/>
              </a:rPr>
              <a:t>arboriculture </a:t>
            </a:r>
            <a:endParaRPr lang="en-US" b="1" dirty="0">
              <a:solidFill>
                <a:srgbClr val="002060"/>
              </a:solidFill>
              <a:latin typeface="Arial" pitchFamily="34" charset="0"/>
              <a:ea typeface="Times New Roman" pitchFamily="18" charset="0"/>
              <a:cs typeface="Arial" pitchFamily="34" charset="0"/>
            </a:endParaRPr>
          </a:p>
          <a:p>
            <a:pPr marL="287337" lvl="1" algn="just" defTabSz="914400" eaLnBrk="0" fontAlgn="base" hangingPunct="0">
              <a:spcBef>
                <a:spcPct val="0"/>
              </a:spcBef>
              <a:spcAft>
                <a:spcPct val="0"/>
              </a:spcAft>
            </a:pPr>
            <a:endParaRPr lang="en-US" b="1" dirty="0">
              <a:solidFill>
                <a:srgbClr val="002060"/>
              </a:solidFill>
              <a:latin typeface="Arial" pitchFamily="34" charset="0"/>
              <a:ea typeface="Times New Roman" pitchFamily="18" charset="0"/>
              <a:cs typeface="Arial" pitchFamily="34" charset="0"/>
            </a:endParaRPr>
          </a:p>
          <a:p>
            <a:pPr marL="574675" lvl="1" indent="-287338" algn="just" defTabSz="914400" eaLnBrk="0" fontAlgn="base" hangingPunct="0">
              <a:spcBef>
                <a:spcPct val="0"/>
              </a:spcBef>
              <a:spcAft>
                <a:spcPct val="0"/>
              </a:spcAft>
              <a:buFont typeface="Arial" pitchFamily="34" charset="0"/>
              <a:buChar char="•"/>
            </a:pPr>
            <a:r>
              <a:rPr lang="en-US" b="1" dirty="0">
                <a:solidFill>
                  <a:srgbClr val="002060"/>
                </a:solidFill>
                <a:latin typeface="Arial" pitchFamily="34" charset="0"/>
                <a:ea typeface="Times New Roman" pitchFamily="18" charset="0"/>
                <a:cs typeface="Arial" pitchFamily="34" charset="0"/>
              </a:rPr>
              <a:t>Minimizing surface water runoff, Rain water harvesting.</a:t>
            </a:r>
          </a:p>
          <a:p>
            <a:pPr marL="574675" lvl="1" indent="-287338" algn="just" defTabSz="914400" eaLnBrk="0" fontAlgn="base" hangingPunct="0">
              <a:spcBef>
                <a:spcPct val="0"/>
              </a:spcBef>
              <a:spcAft>
                <a:spcPct val="0"/>
              </a:spcAft>
              <a:buFont typeface="Arial" pitchFamily="34" charset="0"/>
              <a:buChar char="•"/>
            </a:pPr>
            <a:endParaRPr lang="en-US" b="1" dirty="0">
              <a:solidFill>
                <a:srgbClr val="002060"/>
              </a:solidFill>
              <a:latin typeface="Arial" pitchFamily="34" charset="0"/>
              <a:ea typeface="Times New Roman" pitchFamily="18" charset="0"/>
              <a:cs typeface="Arial" pitchFamily="34" charset="0"/>
            </a:endParaRPr>
          </a:p>
          <a:p>
            <a:pPr marL="574675" lvl="1" indent="-287338" algn="just" defTabSz="914400" eaLnBrk="0" fontAlgn="base" hangingPunct="0">
              <a:spcBef>
                <a:spcPct val="0"/>
              </a:spcBef>
              <a:spcAft>
                <a:spcPct val="0"/>
              </a:spcAft>
              <a:buFont typeface="Arial" pitchFamily="34" charset="0"/>
              <a:buChar char="•"/>
            </a:pPr>
            <a:r>
              <a:rPr lang="en-US" b="1" dirty="0">
                <a:solidFill>
                  <a:srgbClr val="002060"/>
                </a:solidFill>
                <a:latin typeface="Arial" pitchFamily="34" charset="0"/>
                <a:ea typeface="Times New Roman" pitchFamily="18" charset="0"/>
                <a:cs typeface="Arial" pitchFamily="34" charset="0"/>
              </a:rPr>
              <a:t>Efficiently using energy, water, and other resources, ensuring minimum wastage.</a:t>
            </a:r>
          </a:p>
          <a:p>
            <a:pPr marL="574675" lvl="1" indent="-287338" algn="just" defTabSz="914400" eaLnBrk="0" fontAlgn="base" hangingPunct="0">
              <a:spcBef>
                <a:spcPct val="0"/>
              </a:spcBef>
              <a:spcAft>
                <a:spcPct val="0"/>
              </a:spcAft>
              <a:buFont typeface="Arial" pitchFamily="34" charset="0"/>
              <a:buChar char="•"/>
            </a:pPr>
            <a:endParaRPr lang="en-US" b="1" dirty="0">
              <a:solidFill>
                <a:srgbClr val="002060"/>
              </a:solidFill>
              <a:latin typeface="Arial" pitchFamily="34" charset="0"/>
              <a:ea typeface="Times New Roman" pitchFamily="18" charset="0"/>
              <a:cs typeface="Arial" pitchFamily="34" charset="0"/>
            </a:endParaRPr>
          </a:p>
        </p:txBody>
      </p:sp>
      <p:pic>
        <p:nvPicPr>
          <p:cNvPr id="7" name="Picture 6" descr="Image result for solid waste management"/>
          <p:cNvPicPr>
            <a:picLocks noChangeAspect="1" noChangeArrowheads="1"/>
          </p:cNvPicPr>
          <p:nvPr/>
        </p:nvPicPr>
        <p:blipFill>
          <a:blip r:embed="rId3" cstate="print"/>
          <a:srcRect r="56410"/>
          <a:stretch>
            <a:fillRect/>
          </a:stretch>
        </p:blipFill>
        <p:spPr bwMode="auto">
          <a:xfrm>
            <a:off x="685800" y="1157566"/>
            <a:ext cx="2743200" cy="33382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0361" y="6324600"/>
            <a:ext cx="1448180" cy="259045"/>
          </a:xfrm>
          <a:prstGeom prst="rect">
            <a:avLst/>
          </a:prstGeom>
        </p:spPr>
        <p:txBody>
          <a:bodyPr vert="horz" wrap="square" lIns="0" tIns="12700" rIns="0" bIns="0" rtlCol="0">
            <a:spAutoFit/>
          </a:bodyPr>
          <a:lstStyle/>
          <a:p>
            <a:pPr marL="12700" algn="l" rtl="0">
              <a:spcBef>
                <a:spcPts val="100"/>
              </a:spcBef>
            </a:pPr>
            <a:r>
              <a:rPr sz="1600" b="1" kern="1200" spc="-5" dirty="0">
                <a:solidFill>
                  <a:schemeClr val="bg1">
                    <a:lumMod val="50000"/>
                  </a:schemeClr>
                </a:solidFill>
                <a:latin typeface="Verdana" panose="020B0604030504040204" pitchFamily="34" charset="0"/>
                <a:ea typeface="Verdana" panose="020B0604030504040204" pitchFamily="34" charset="0"/>
              </a:rPr>
              <a:t>S</a:t>
            </a:r>
            <a:r>
              <a:rPr lang="en-IN" sz="1600" b="1" kern="1200" spc="-5" dirty="0" err="1">
                <a:solidFill>
                  <a:schemeClr val="bg1">
                    <a:lumMod val="50000"/>
                  </a:schemeClr>
                </a:solidFill>
                <a:latin typeface="Verdana" panose="020B0604030504040204" pitchFamily="34" charset="0"/>
                <a:ea typeface="Verdana" panose="020B0604030504040204" pitchFamily="34" charset="0"/>
              </a:rPr>
              <a:t>ite</a:t>
            </a:r>
            <a:r>
              <a:rPr lang="en-IN" sz="1600" b="1" kern="1200" spc="-5" dirty="0">
                <a:solidFill>
                  <a:schemeClr val="bg1">
                    <a:lumMod val="50000"/>
                  </a:schemeClr>
                </a:solidFill>
                <a:latin typeface="Verdana" panose="020B0604030504040204" pitchFamily="34" charset="0"/>
                <a:ea typeface="Verdana" panose="020B0604030504040204" pitchFamily="34" charset="0"/>
              </a:rPr>
              <a:t> Map</a:t>
            </a:r>
            <a:endParaRPr sz="1600" b="1" kern="1200" spc="-5" dirty="0">
              <a:solidFill>
                <a:schemeClr val="bg1">
                  <a:lumMod val="50000"/>
                </a:schemeClr>
              </a:solidFill>
              <a:latin typeface="Verdana" panose="020B0604030504040204" pitchFamily="34" charset="0"/>
              <a:ea typeface="Verdana" panose="020B0604030504040204" pitchFamily="34" charset="0"/>
            </a:endParaRPr>
          </a:p>
        </p:txBody>
      </p:sp>
      <p:pic>
        <p:nvPicPr>
          <p:cNvPr id="3" name="object 3"/>
          <p:cNvPicPr/>
          <p:nvPr/>
        </p:nvPicPr>
        <p:blipFill>
          <a:blip r:embed="rId2" cstate="print"/>
          <a:stretch>
            <a:fillRect/>
          </a:stretch>
        </p:blipFill>
        <p:spPr>
          <a:xfrm>
            <a:off x="66471" y="152400"/>
            <a:ext cx="9077528" cy="5812535"/>
          </a:xfrm>
          <a:prstGeom prst="rect">
            <a:avLst/>
          </a:prstGeom>
        </p:spPr>
      </p:pic>
      <p:sp>
        <p:nvSpPr>
          <p:cNvPr id="4" name="object 4"/>
          <p:cNvSpPr txBox="1"/>
          <p:nvPr/>
        </p:nvSpPr>
        <p:spPr>
          <a:xfrm>
            <a:off x="2364994" y="3330066"/>
            <a:ext cx="450215"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C</a:t>
            </a:r>
            <a:r>
              <a:rPr sz="600" spc="-5" dirty="0">
                <a:latin typeface="Calibri"/>
                <a:cs typeface="Calibri"/>
              </a:rPr>
              <a:t>OFFE</a:t>
            </a:r>
            <a:r>
              <a:rPr sz="600" dirty="0">
                <a:latin typeface="Calibri"/>
                <a:cs typeface="Calibri"/>
              </a:rPr>
              <a:t>E </a:t>
            </a:r>
            <a:r>
              <a:rPr sz="600" spc="-5" dirty="0">
                <a:latin typeface="Calibri"/>
                <a:cs typeface="Calibri"/>
              </a:rPr>
              <a:t>SHO</a:t>
            </a:r>
            <a:r>
              <a:rPr sz="600" dirty="0">
                <a:latin typeface="Calibri"/>
                <a:cs typeface="Calibri"/>
              </a:rPr>
              <a:t>P</a:t>
            </a:r>
            <a:endParaRPr sz="600">
              <a:latin typeface="Calibri"/>
              <a:cs typeface="Calibri"/>
            </a:endParaRPr>
          </a:p>
        </p:txBody>
      </p:sp>
      <p:sp>
        <p:nvSpPr>
          <p:cNvPr id="5" name="object 5"/>
          <p:cNvSpPr txBox="1"/>
          <p:nvPr/>
        </p:nvSpPr>
        <p:spPr>
          <a:xfrm>
            <a:off x="3277361" y="3663188"/>
            <a:ext cx="476884" cy="208279"/>
          </a:xfrm>
          <a:prstGeom prst="rect">
            <a:avLst/>
          </a:prstGeom>
        </p:spPr>
        <p:txBody>
          <a:bodyPr vert="horz" wrap="square" lIns="0" tIns="12700" rIns="0" bIns="0" rtlCol="0">
            <a:spAutoFit/>
          </a:bodyPr>
          <a:lstStyle/>
          <a:p>
            <a:pPr marL="12700" marR="5080">
              <a:lnSpc>
                <a:spcPct val="100000"/>
              </a:lnSpc>
              <a:spcBef>
                <a:spcPts val="100"/>
              </a:spcBef>
            </a:pPr>
            <a:r>
              <a:rPr sz="600" dirty="0">
                <a:latin typeface="Calibri"/>
                <a:cs typeface="Calibri"/>
              </a:rPr>
              <a:t>C</a:t>
            </a:r>
            <a:r>
              <a:rPr sz="600" spc="-5" dirty="0">
                <a:latin typeface="Calibri"/>
                <a:cs typeface="Calibri"/>
              </a:rPr>
              <a:t>ONVEN</a:t>
            </a:r>
            <a:r>
              <a:rPr sz="600" dirty="0">
                <a:latin typeface="Calibri"/>
                <a:cs typeface="Calibri"/>
              </a:rPr>
              <a:t>I</a:t>
            </a:r>
            <a:r>
              <a:rPr sz="600" spc="-5" dirty="0">
                <a:latin typeface="Calibri"/>
                <a:cs typeface="Calibri"/>
              </a:rPr>
              <a:t>EN</a:t>
            </a:r>
            <a:r>
              <a:rPr sz="600" dirty="0">
                <a:latin typeface="Calibri"/>
                <a:cs typeface="Calibri"/>
              </a:rPr>
              <a:t>CE  </a:t>
            </a:r>
            <a:r>
              <a:rPr sz="600" spc="-5" dirty="0">
                <a:latin typeface="Calibri"/>
                <a:cs typeface="Calibri"/>
              </a:rPr>
              <a:t>STORE</a:t>
            </a:r>
            <a:endParaRPr sz="600">
              <a:latin typeface="Calibri"/>
              <a:cs typeface="Calibri"/>
            </a:endParaRPr>
          </a:p>
        </p:txBody>
      </p:sp>
      <p:sp>
        <p:nvSpPr>
          <p:cNvPr id="6" name="object 6"/>
          <p:cNvSpPr txBox="1"/>
          <p:nvPr/>
        </p:nvSpPr>
        <p:spPr>
          <a:xfrm>
            <a:off x="2555494" y="2504313"/>
            <a:ext cx="376555"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R</a:t>
            </a:r>
            <a:r>
              <a:rPr sz="600" spc="-10" dirty="0">
                <a:latin typeface="Calibri"/>
                <a:cs typeface="Calibri"/>
              </a:rPr>
              <a:t>E</a:t>
            </a:r>
            <a:r>
              <a:rPr sz="600" dirty="0">
                <a:latin typeface="Calibri"/>
                <a:cs typeface="Calibri"/>
              </a:rPr>
              <a:t>C</a:t>
            </a:r>
            <a:r>
              <a:rPr sz="600" spc="-5" dirty="0">
                <a:latin typeface="Calibri"/>
                <a:cs typeface="Calibri"/>
              </a:rPr>
              <a:t>E</a:t>
            </a:r>
            <a:r>
              <a:rPr sz="600" dirty="0">
                <a:latin typeface="Calibri"/>
                <a:cs typeface="Calibri"/>
              </a:rPr>
              <a:t>P</a:t>
            </a:r>
            <a:r>
              <a:rPr sz="600" spc="-5" dirty="0">
                <a:latin typeface="Calibri"/>
                <a:cs typeface="Calibri"/>
              </a:rPr>
              <a:t>T</a:t>
            </a:r>
            <a:r>
              <a:rPr sz="600" dirty="0">
                <a:latin typeface="Calibri"/>
                <a:cs typeface="Calibri"/>
              </a:rPr>
              <a:t>I</a:t>
            </a:r>
            <a:r>
              <a:rPr sz="600" spc="-5" dirty="0">
                <a:latin typeface="Calibri"/>
                <a:cs typeface="Calibri"/>
              </a:rPr>
              <a:t>ON</a:t>
            </a:r>
            <a:endParaRPr sz="600">
              <a:latin typeface="Calibri"/>
              <a:cs typeface="Calibri"/>
            </a:endParaRPr>
          </a:p>
        </p:txBody>
      </p:sp>
      <p:sp>
        <p:nvSpPr>
          <p:cNvPr id="7" name="object 7"/>
          <p:cNvSpPr txBox="1"/>
          <p:nvPr/>
        </p:nvSpPr>
        <p:spPr>
          <a:xfrm>
            <a:off x="3180969" y="2159634"/>
            <a:ext cx="245745"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DIPLAY</a:t>
            </a:r>
            <a:endParaRPr sz="600">
              <a:latin typeface="Calibri"/>
              <a:cs typeface="Calibri"/>
            </a:endParaRPr>
          </a:p>
        </p:txBody>
      </p:sp>
      <p:sp>
        <p:nvSpPr>
          <p:cNvPr id="8" name="object 8"/>
          <p:cNvSpPr txBox="1"/>
          <p:nvPr/>
        </p:nvSpPr>
        <p:spPr>
          <a:xfrm>
            <a:off x="3600958" y="2122170"/>
            <a:ext cx="459105"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M</a:t>
            </a:r>
            <a:r>
              <a:rPr sz="600" spc="-5" dirty="0">
                <a:latin typeface="Calibri"/>
                <a:cs typeface="Calibri"/>
              </a:rPr>
              <a:t>EET</a:t>
            </a:r>
            <a:r>
              <a:rPr sz="600" dirty="0">
                <a:latin typeface="Calibri"/>
                <a:cs typeface="Calibri"/>
              </a:rPr>
              <a:t>I</a:t>
            </a:r>
            <a:r>
              <a:rPr sz="600" spc="-5" dirty="0">
                <a:latin typeface="Calibri"/>
                <a:cs typeface="Calibri"/>
              </a:rPr>
              <a:t>N</a:t>
            </a:r>
            <a:r>
              <a:rPr sz="600" dirty="0">
                <a:latin typeface="Calibri"/>
                <a:cs typeface="Calibri"/>
              </a:rPr>
              <a:t>G</a:t>
            </a:r>
            <a:r>
              <a:rPr sz="600" spc="-15" dirty="0">
                <a:latin typeface="Calibri"/>
                <a:cs typeface="Calibri"/>
              </a:rPr>
              <a:t> </a:t>
            </a:r>
            <a:r>
              <a:rPr sz="600" dirty="0">
                <a:latin typeface="Calibri"/>
                <a:cs typeface="Calibri"/>
              </a:rPr>
              <a:t>RM.</a:t>
            </a:r>
            <a:endParaRPr sz="600">
              <a:latin typeface="Calibri"/>
              <a:cs typeface="Calibri"/>
            </a:endParaRPr>
          </a:p>
        </p:txBody>
      </p:sp>
      <p:sp>
        <p:nvSpPr>
          <p:cNvPr id="9" name="object 9"/>
          <p:cNvSpPr txBox="1"/>
          <p:nvPr/>
        </p:nvSpPr>
        <p:spPr>
          <a:xfrm>
            <a:off x="3548634" y="2798445"/>
            <a:ext cx="459105"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M</a:t>
            </a:r>
            <a:r>
              <a:rPr sz="600" spc="-5" dirty="0">
                <a:latin typeface="Calibri"/>
                <a:cs typeface="Calibri"/>
              </a:rPr>
              <a:t>EET</a:t>
            </a:r>
            <a:r>
              <a:rPr sz="600" dirty="0">
                <a:latin typeface="Calibri"/>
                <a:cs typeface="Calibri"/>
              </a:rPr>
              <a:t>I</a:t>
            </a:r>
            <a:r>
              <a:rPr sz="600" spc="-5" dirty="0">
                <a:latin typeface="Calibri"/>
                <a:cs typeface="Calibri"/>
              </a:rPr>
              <a:t>N</a:t>
            </a:r>
            <a:r>
              <a:rPr sz="600" dirty="0">
                <a:latin typeface="Calibri"/>
                <a:cs typeface="Calibri"/>
              </a:rPr>
              <a:t>G</a:t>
            </a:r>
            <a:r>
              <a:rPr sz="600" spc="-15" dirty="0">
                <a:latin typeface="Calibri"/>
                <a:cs typeface="Calibri"/>
              </a:rPr>
              <a:t> </a:t>
            </a:r>
            <a:r>
              <a:rPr sz="600" dirty="0">
                <a:latin typeface="Calibri"/>
                <a:cs typeface="Calibri"/>
              </a:rPr>
              <a:t>RM.</a:t>
            </a:r>
            <a:endParaRPr sz="600">
              <a:latin typeface="Calibri"/>
              <a:cs typeface="Calibri"/>
            </a:endParaRPr>
          </a:p>
        </p:txBody>
      </p:sp>
      <p:sp>
        <p:nvSpPr>
          <p:cNvPr id="10" name="object 10"/>
          <p:cNvSpPr txBox="1"/>
          <p:nvPr/>
        </p:nvSpPr>
        <p:spPr>
          <a:xfrm>
            <a:off x="3319526" y="2516504"/>
            <a:ext cx="101600" cy="517525"/>
          </a:xfrm>
          <a:prstGeom prst="rect">
            <a:avLst/>
          </a:prstGeom>
        </p:spPr>
        <p:txBody>
          <a:bodyPr vert="vert" wrap="square" lIns="0" tIns="0" rIns="0" bIns="0" rtlCol="0">
            <a:spAutoFit/>
          </a:bodyPr>
          <a:lstStyle/>
          <a:p>
            <a:pPr marL="12700">
              <a:lnSpc>
                <a:spcPts val="670"/>
              </a:lnSpc>
            </a:pPr>
            <a:r>
              <a:rPr sz="600" spc="-5" dirty="0">
                <a:latin typeface="Calibri"/>
                <a:cs typeface="Calibri"/>
              </a:rPr>
              <a:t>FE</a:t>
            </a:r>
            <a:r>
              <a:rPr sz="600" dirty="0">
                <a:latin typeface="Calibri"/>
                <a:cs typeface="Calibri"/>
              </a:rPr>
              <a:t>A</a:t>
            </a:r>
            <a:r>
              <a:rPr sz="600" spc="-5" dirty="0">
                <a:latin typeface="Calibri"/>
                <a:cs typeface="Calibri"/>
              </a:rPr>
              <a:t>T</a:t>
            </a:r>
            <a:r>
              <a:rPr sz="600" dirty="0">
                <a:latin typeface="Calibri"/>
                <a:cs typeface="Calibri"/>
              </a:rPr>
              <a:t>U</a:t>
            </a:r>
            <a:r>
              <a:rPr sz="600" spc="-5" dirty="0">
                <a:latin typeface="Calibri"/>
                <a:cs typeface="Calibri"/>
              </a:rPr>
              <a:t>R</a:t>
            </a:r>
            <a:r>
              <a:rPr sz="600" dirty="0">
                <a:latin typeface="Calibri"/>
                <a:cs typeface="Calibri"/>
              </a:rPr>
              <a:t>E </a:t>
            </a:r>
            <a:r>
              <a:rPr sz="600" spc="-10" dirty="0">
                <a:latin typeface="Calibri"/>
                <a:cs typeface="Calibri"/>
              </a:rPr>
              <a:t>W</a:t>
            </a:r>
            <a:r>
              <a:rPr sz="600" dirty="0">
                <a:latin typeface="Calibri"/>
                <a:cs typeface="Calibri"/>
              </a:rPr>
              <a:t>ALL.</a:t>
            </a:r>
            <a:endParaRPr sz="600">
              <a:latin typeface="Calibri"/>
              <a:cs typeface="Calibri"/>
            </a:endParaRPr>
          </a:p>
        </p:txBody>
      </p:sp>
      <p:sp>
        <p:nvSpPr>
          <p:cNvPr id="11" name="object 11"/>
          <p:cNvSpPr txBox="1"/>
          <p:nvPr/>
        </p:nvSpPr>
        <p:spPr>
          <a:xfrm>
            <a:off x="1257680" y="2373884"/>
            <a:ext cx="342900"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DR</a:t>
            </a:r>
            <a:r>
              <a:rPr sz="600" spc="-5" dirty="0">
                <a:latin typeface="Calibri"/>
                <a:cs typeface="Calibri"/>
              </a:rPr>
              <a:t>O</a:t>
            </a:r>
            <a:r>
              <a:rPr sz="600" dirty="0">
                <a:latin typeface="Calibri"/>
                <a:cs typeface="Calibri"/>
              </a:rPr>
              <a:t>P</a:t>
            </a:r>
            <a:r>
              <a:rPr sz="600" spc="10" dirty="0">
                <a:latin typeface="Calibri"/>
                <a:cs typeface="Calibri"/>
              </a:rPr>
              <a:t> </a:t>
            </a:r>
            <a:r>
              <a:rPr sz="600" spc="-5" dirty="0">
                <a:latin typeface="Calibri"/>
                <a:cs typeface="Calibri"/>
              </a:rPr>
              <a:t>OFF</a:t>
            </a:r>
            <a:endParaRPr sz="600">
              <a:latin typeface="Calibri"/>
              <a:cs typeface="Calibri"/>
            </a:endParaRPr>
          </a:p>
        </p:txBody>
      </p:sp>
      <p:sp>
        <p:nvSpPr>
          <p:cNvPr id="12" name="object 12"/>
          <p:cNvSpPr txBox="1"/>
          <p:nvPr/>
        </p:nvSpPr>
        <p:spPr>
          <a:xfrm>
            <a:off x="787400" y="3511422"/>
            <a:ext cx="394970" cy="208279"/>
          </a:xfrm>
          <a:prstGeom prst="rect">
            <a:avLst/>
          </a:prstGeom>
        </p:spPr>
        <p:txBody>
          <a:bodyPr vert="horz" wrap="square" lIns="0" tIns="12700" rIns="0" bIns="0" rtlCol="0">
            <a:spAutoFit/>
          </a:bodyPr>
          <a:lstStyle/>
          <a:p>
            <a:pPr marL="12700" marR="5080">
              <a:lnSpc>
                <a:spcPct val="100000"/>
              </a:lnSpc>
              <a:spcBef>
                <a:spcPts val="100"/>
              </a:spcBef>
            </a:pPr>
            <a:r>
              <a:rPr sz="600" spc="-5" dirty="0">
                <a:latin typeface="Calibri"/>
                <a:cs typeface="Calibri"/>
              </a:rPr>
              <a:t>LAN</a:t>
            </a:r>
            <a:r>
              <a:rPr sz="600" dirty="0">
                <a:latin typeface="Calibri"/>
                <a:cs typeface="Calibri"/>
              </a:rPr>
              <a:t>D</a:t>
            </a:r>
            <a:r>
              <a:rPr sz="600" spc="-5" dirty="0">
                <a:latin typeface="Calibri"/>
                <a:cs typeface="Calibri"/>
              </a:rPr>
              <a:t>S</a:t>
            </a:r>
            <a:r>
              <a:rPr sz="600" dirty="0">
                <a:latin typeface="Calibri"/>
                <a:cs typeface="Calibri"/>
              </a:rPr>
              <a:t>CAPE  </a:t>
            </a:r>
            <a:r>
              <a:rPr sz="600" spc="-5" dirty="0">
                <a:latin typeface="Calibri"/>
                <a:cs typeface="Calibri"/>
              </a:rPr>
              <a:t>FEATURE</a:t>
            </a:r>
            <a:endParaRPr sz="600">
              <a:latin typeface="Calibri"/>
              <a:cs typeface="Calibri"/>
            </a:endParaRPr>
          </a:p>
        </p:txBody>
      </p:sp>
      <p:sp>
        <p:nvSpPr>
          <p:cNvPr id="13" name="object 13"/>
          <p:cNvSpPr txBox="1"/>
          <p:nvPr/>
        </p:nvSpPr>
        <p:spPr>
          <a:xfrm>
            <a:off x="4613909" y="2545841"/>
            <a:ext cx="394970" cy="208279"/>
          </a:xfrm>
          <a:prstGeom prst="rect">
            <a:avLst/>
          </a:prstGeom>
        </p:spPr>
        <p:txBody>
          <a:bodyPr vert="horz" wrap="square" lIns="0" tIns="12700" rIns="0" bIns="0" rtlCol="0">
            <a:spAutoFit/>
          </a:bodyPr>
          <a:lstStyle/>
          <a:p>
            <a:pPr marL="12700" marR="5080">
              <a:lnSpc>
                <a:spcPct val="100000"/>
              </a:lnSpc>
              <a:spcBef>
                <a:spcPts val="100"/>
              </a:spcBef>
            </a:pPr>
            <a:r>
              <a:rPr sz="600" spc="-5" dirty="0">
                <a:latin typeface="Calibri"/>
                <a:cs typeface="Calibri"/>
              </a:rPr>
              <a:t>LAN</a:t>
            </a:r>
            <a:r>
              <a:rPr sz="600" dirty="0">
                <a:latin typeface="Calibri"/>
                <a:cs typeface="Calibri"/>
              </a:rPr>
              <a:t>D</a:t>
            </a:r>
            <a:r>
              <a:rPr sz="600" spc="-5" dirty="0">
                <a:latin typeface="Calibri"/>
                <a:cs typeface="Calibri"/>
              </a:rPr>
              <a:t>S</a:t>
            </a:r>
            <a:r>
              <a:rPr sz="600" dirty="0">
                <a:latin typeface="Calibri"/>
                <a:cs typeface="Calibri"/>
              </a:rPr>
              <a:t>CAPE  </a:t>
            </a:r>
            <a:r>
              <a:rPr sz="600" spc="-5" dirty="0">
                <a:latin typeface="Calibri"/>
                <a:cs typeface="Calibri"/>
              </a:rPr>
              <a:t>COURT</a:t>
            </a:r>
            <a:endParaRPr sz="600">
              <a:latin typeface="Calibri"/>
              <a:cs typeface="Calibri"/>
            </a:endParaRPr>
          </a:p>
        </p:txBody>
      </p:sp>
      <p:sp>
        <p:nvSpPr>
          <p:cNvPr id="14" name="object 14"/>
          <p:cNvSpPr txBox="1"/>
          <p:nvPr/>
        </p:nvSpPr>
        <p:spPr>
          <a:xfrm>
            <a:off x="3506851" y="1869694"/>
            <a:ext cx="54927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Calibri"/>
                <a:cs typeface="Calibri"/>
              </a:rPr>
              <a:t>W</a:t>
            </a:r>
            <a:r>
              <a:rPr sz="600" dirty="0">
                <a:latin typeface="Calibri"/>
                <a:cs typeface="Calibri"/>
              </a:rPr>
              <a:t>A</a:t>
            </a:r>
            <a:r>
              <a:rPr sz="600" spc="-5" dirty="0">
                <a:latin typeface="Calibri"/>
                <a:cs typeface="Calibri"/>
              </a:rPr>
              <a:t>TE</a:t>
            </a:r>
            <a:r>
              <a:rPr sz="600" dirty="0">
                <a:latin typeface="Calibri"/>
                <a:cs typeface="Calibri"/>
              </a:rPr>
              <a:t>R</a:t>
            </a:r>
            <a:r>
              <a:rPr sz="600" spc="5" dirty="0">
                <a:latin typeface="Calibri"/>
                <a:cs typeface="Calibri"/>
              </a:rPr>
              <a:t> </a:t>
            </a:r>
            <a:r>
              <a:rPr sz="600" spc="-5" dirty="0">
                <a:latin typeface="Calibri"/>
                <a:cs typeface="Calibri"/>
              </a:rPr>
              <a:t>FE</a:t>
            </a:r>
            <a:r>
              <a:rPr sz="600" dirty="0">
                <a:latin typeface="Calibri"/>
                <a:cs typeface="Calibri"/>
              </a:rPr>
              <a:t>A</a:t>
            </a:r>
            <a:r>
              <a:rPr sz="600" spc="-5" dirty="0">
                <a:latin typeface="Calibri"/>
                <a:cs typeface="Calibri"/>
              </a:rPr>
              <a:t>T</a:t>
            </a:r>
            <a:r>
              <a:rPr sz="600" dirty="0">
                <a:latin typeface="Calibri"/>
                <a:cs typeface="Calibri"/>
              </a:rPr>
              <a:t>U</a:t>
            </a:r>
            <a:r>
              <a:rPr sz="600" spc="-5" dirty="0">
                <a:latin typeface="Calibri"/>
                <a:cs typeface="Calibri"/>
              </a:rPr>
              <a:t>R</a:t>
            </a:r>
            <a:r>
              <a:rPr sz="600" dirty="0">
                <a:latin typeface="Calibri"/>
                <a:cs typeface="Calibri"/>
              </a:rPr>
              <a:t>E</a:t>
            </a:r>
            <a:endParaRPr sz="600">
              <a:latin typeface="Calibri"/>
              <a:cs typeface="Calibri"/>
            </a:endParaRPr>
          </a:p>
        </p:txBody>
      </p:sp>
      <p:sp>
        <p:nvSpPr>
          <p:cNvPr id="15" name="object 15"/>
          <p:cNvSpPr txBox="1"/>
          <p:nvPr/>
        </p:nvSpPr>
        <p:spPr>
          <a:xfrm>
            <a:off x="5842508" y="1937384"/>
            <a:ext cx="549275" cy="116839"/>
          </a:xfrm>
          <a:prstGeom prst="rect">
            <a:avLst/>
          </a:prstGeom>
        </p:spPr>
        <p:txBody>
          <a:bodyPr vert="horz" wrap="square" lIns="0" tIns="12700" rIns="0" bIns="0" rtlCol="0">
            <a:spAutoFit/>
          </a:bodyPr>
          <a:lstStyle/>
          <a:p>
            <a:pPr marL="12700">
              <a:lnSpc>
                <a:spcPct val="100000"/>
              </a:lnSpc>
              <a:spcBef>
                <a:spcPts val="100"/>
              </a:spcBef>
            </a:pPr>
            <a:r>
              <a:rPr sz="600" spc="-10" dirty="0">
                <a:latin typeface="Calibri"/>
                <a:cs typeface="Calibri"/>
              </a:rPr>
              <a:t>W</a:t>
            </a:r>
            <a:r>
              <a:rPr sz="600" dirty="0">
                <a:latin typeface="Calibri"/>
                <a:cs typeface="Calibri"/>
              </a:rPr>
              <a:t>A</a:t>
            </a:r>
            <a:r>
              <a:rPr sz="600" spc="-5" dirty="0">
                <a:latin typeface="Calibri"/>
                <a:cs typeface="Calibri"/>
              </a:rPr>
              <a:t>TE</a:t>
            </a:r>
            <a:r>
              <a:rPr sz="600" dirty="0">
                <a:latin typeface="Calibri"/>
                <a:cs typeface="Calibri"/>
              </a:rPr>
              <a:t>R</a:t>
            </a:r>
            <a:r>
              <a:rPr sz="600" spc="5" dirty="0">
                <a:latin typeface="Calibri"/>
                <a:cs typeface="Calibri"/>
              </a:rPr>
              <a:t> </a:t>
            </a:r>
            <a:r>
              <a:rPr sz="600" spc="-5" dirty="0">
                <a:latin typeface="Calibri"/>
                <a:cs typeface="Calibri"/>
              </a:rPr>
              <a:t>FE</a:t>
            </a:r>
            <a:r>
              <a:rPr sz="600" dirty="0">
                <a:latin typeface="Calibri"/>
                <a:cs typeface="Calibri"/>
              </a:rPr>
              <a:t>A</a:t>
            </a:r>
            <a:r>
              <a:rPr sz="600" spc="-5" dirty="0">
                <a:latin typeface="Calibri"/>
                <a:cs typeface="Calibri"/>
              </a:rPr>
              <a:t>T</a:t>
            </a:r>
            <a:r>
              <a:rPr sz="600" dirty="0">
                <a:latin typeface="Calibri"/>
                <a:cs typeface="Calibri"/>
              </a:rPr>
              <a:t>U</a:t>
            </a:r>
            <a:r>
              <a:rPr sz="600" spc="-5" dirty="0">
                <a:latin typeface="Calibri"/>
                <a:cs typeface="Calibri"/>
              </a:rPr>
              <a:t>R</a:t>
            </a:r>
            <a:r>
              <a:rPr sz="600" dirty="0">
                <a:latin typeface="Calibri"/>
                <a:cs typeface="Calibri"/>
              </a:rPr>
              <a:t>E</a:t>
            </a:r>
            <a:endParaRPr sz="600">
              <a:latin typeface="Calibri"/>
              <a:cs typeface="Calibri"/>
            </a:endParaRPr>
          </a:p>
        </p:txBody>
      </p:sp>
      <p:sp>
        <p:nvSpPr>
          <p:cNvPr id="16" name="object 16"/>
          <p:cNvSpPr txBox="1"/>
          <p:nvPr/>
        </p:nvSpPr>
        <p:spPr>
          <a:xfrm>
            <a:off x="5842508" y="2952369"/>
            <a:ext cx="1026160" cy="418465"/>
          </a:xfrm>
          <a:prstGeom prst="rect">
            <a:avLst/>
          </a:prstGeom>
        </p:spPr>
        <p:txBody>
          <a:bodyPr vert="horz" wrap="square" lIns="0" tIns="12700" rIns="0" bIns="0" rtlCol="0">
            <a:spAutoFit/>
          </a:bodyPr>
          <a:lstStyle/>
          <a:p>
            <a:pPr marR="5080" algn="r">
              <a:lnSpc>
                <a:spcPct val="100000"/>
              </a:lnSpc>
              <a:spcBef>
                <a:spcPts val="100"/>
              </a:spcBef>
            </a:pPr>
            <a:r>
              <a:rPr sz="600" spc="-5" dirty="0">
                <a:latin typeface="Calibri"/>
                <a:cs typeface="Calibri"/>
              </a:rPr>
              <a:t>FA</a:t>
            </a:r>
            <a:r>
              <a:rPr sz="600" dirty="0">
                <a:latin typeface="Calibri"/>
                <a:cs typeface="Calibri"/>
              </a:rPr>
              <a:t>B</a:t>
            </a:r>
            <a:r>
              <a:rPr sz="600" spc="5" dirty="0">
                <a:latin typeface="Calibri"/>
                <a:cs typeface="Calibri"/>
              </a:rPr>
              <a:t> </a:t>
            </a:r>
            <a:r>
              <a:rPr sz="600" spc="-5" dirty="0">
                <a:latin typeface="Calibri"/>
                <a:cs typeface="Calibri"/>
              </a:rPr>
              <a:t>LAB</a:t>
            </a:r>
            <a:endParaRPr sz="600">
              <a:latin typeface="Calibri"/>
              <a:cs typeface="Calibri"/>
            </a:endParaRPr>
          </a:p>
          <a:p>
            <a:pPr>
              <a:lnSpc>
                <a:spcPct val="100000"/>
              </a:lnSpc>
            </a:pPr>
            <a:endParaRPr sz="600">
              <a:latin typeface="Calibri"/>
              <a:cs typeface="Calibri"/>
            </a:endParaRPr>
          </a:p>
          <a:p>
            <a:pPr>
              <a:lnSpc>
                <a:spcPct val="100000"/>
              </a:lnSpc>
            </a:pPr>
            <a:endParaRPr sz="750">
              <a:latin typeface="Calibri"/>
              <a:cs typeface="Calibri"/>
            </a:endParaRPr>
          </a:p>
          <a:p>
            <a:pPr marL="12700">
              <a:lnSpc>
                <a:spcPct val="100000"/>
              </a:lnSpc>
            </a:pPr>
            <a:r>
              <a:rPr sz="600" spc="-5" dirty="0">
                <a:latin typeface="Calibri"/>
                <a:cs typeface="Calibri"/>
              </a:rPr>
              <a:t>INCUBATION</a:t>
            </a:r>
            <a:r>
              <a:rPr sz="600" spc="-25" dirty="0">
                <a:latin typeface="Calibri"/>
                <a:cs typeface="Calibri"/>
              </a:rPr>
              <a:t> </a:t>
            </a:r>
            <a:r>
              <a:rPr sz="600" spc="-5" dirty="0">
                <a:latin typeface="Calibri"/>
                <a:cs typeface="Calibri"/>
              </a:rPr>
              <a:t>CENTRE</a:t>
            </a:r>
            <a:endParaRPr sz="600">
              <a:latin typeface="Calibri"/>
              <a:cs typeface="Calibri"/>
            </a:endParaRPr>
          </a:p>
        </p:txBody>
      </p:sp>
      <p:sp>
        <p:nvSpPr>
          <p:cNvPr id="17" name="object 17"/>
          <p:cNvSpPr txBox="1"/>
          <p:nvPr/>
        </p:nvSpPr>
        <p:spPr>
          <a:xfrm>
            <a:off x="4447413" y="3715639"/>
            <a:ext cx="367665" cy="116839"/>
          </a:xfrm>
          <a:prstGeom prst="rect">
            <a:avLst/>
          </a:prstGeom>
        </p:spPr>
        <p:txBody>
          <a:bodyPr vert="horz" wrap="square" lIns="0" tIns="12700" rIns="0" bIns="0" rtlCol="0">
            <a:spAutoFit/>
          </a:bodyPr>
          <a:lstStyle/>
          <a:p>
            <a:pPr marL="12700">
              <a:lnSpc>
                <a:spcPct val="100000"/>
              </a:lnSpc>
              <a:spcBef>
                <a:spcPts val="100"/>
              </a:spcBef>
            </a:pPr>
            <a:r>
              <a:rPr sz="600" spc="-5" dirty="0">
                <a:latin typeface="Calibri"/>
                <a:cs typeface="Calibri"/>
              </a:rPr>
              <a:t>L</a:t>
            </a:r>
            <a:r>
              <a:rPr sz="600" dirty="0">
                <a:latin typeface="Calibri"/>
                <a:cs typeface="Calibri"/>
              </a:rPr>
              <a:t>I</a:t>
            </a:r>
            <a:r>
              <a:rPr sz="600" spc="-5" dirty="0">
                <a:latin typeface="Calibri"/>
                <a:cs typeface="Calibri"/>
              </a:rPr>
              <a:t>F</a:t>
            </a:r>
            <a:r>
              <a:rPr sz="600" dirty="0">
                <a:latin typeface="Calibri"/>
                <a:cs typeface="Calibri"/>
              </a:rPr>
              <a:t>T</a:t>
            </a:r>
            <a:r>
              <a:rPr sz="600" spc="-10" dirty="0">
                <a:latin typeface="Calibri"/>
                <a:cs typeface="Calibri"/>
              </a:rPr>
              <a:t> </a:t>
            </a:r>
            <a:r>
              <a:rPr sz="600" spc="-5" dirty="0">
                <a:latin typeface="Calibri"/>
                <a:cs typeface="Calibri"/>
              </a:rPr>
              <a:t>LOBB</a:t>
            </a:r>
            <a:r>
              <a:rPr sz="600" dirty="0">
                <a:latin typeface="Calibri"/>
                <a:cs typeface="Calibri"/>
              </a:rPr>
              <a:t>Y</a:t>
            </a:r>
            <a:endParaRPr sz="600">
              <a:latin typeface="Calibri"/>
              <a:cs typeface="Calibri"/>
            </a:endParaRPr>
          </a:p>
        </p:txBody>
      </p:sp>
      <p:sp>
        <p:nvSpPr>
          <p:cNvPr id="18" name="object 18"/>
          <p:cNvSpPr txBox="1"/>
          <p:nvPr/>
        </p:nvSpPr>
        <p:spPr>
          <a:xfrm>
            <a:off x="4806188" y="4700396"/>
            <a:ext cx="90805"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M</a:t>
            </a:r>
            <a:endParaRPr sz="600">
              <a:latin typeface="Calibri"/>
              <a:cs typeface="Calibri"/>
            </a:endParaRPr>
          </a:p>
        </p:txBody>
      </p:sp>
      <p:sp>
        <p:nvSpPr>
          <p:cNvPr id="19" name="object 19"/>
          <p:cNvSpPr txBox="1"/>
          <p:nvPr/>
        </p:nvSpPr>
        <p:spPr>
          <a:xfrm>
            <a:off x="4784597" y="4313301"/>
            <a:ext cx="93345"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W</a:t>
            </a:r>
            <a:endParaRPr sz="600">
              <a:latin typeface="Calibri"/>
              <a:cs typeface="Calibri"/>
            </a:endParaRPr>
          </a:p>
        </p:txBody>
      </p:sp>
      <p:sp>
        <p:nvSpPr>
          <p:cNvPr id="20" name="object 20"/>
          <p:cNvSpPr txBox="1"/>
          <p:nvPr/>
        </p:nvSpPr>
        <p:spPr>
          <a:xfrm>
            <a:off x="5166740" y="4647438"/>
            <a:ext cx="73025" cy="116839"/>
          </a:xfrm>
          <a:prstGeom prst="rect">
            <a:avLst/>
          </a:prstGeom>
        </p:spPr>
        <p:txBody>
          <a:bodyPr vert="horz" wrap="square" lIns="0" tIns="12700" rIns="0" bIns="0" rtlCol="0">
            <a:spAutoFit/>
          </a:bodyPr>
          <a:lstStyle/>
          <a:p>
            <a:pPr marL="12700">
              <a:lnSpc>
                <a:spcPct val="100000"/>
              </a:lnSpc>
              <a:spcBef>
                <a:spcPts val="100"/>
              </a:spcBef>
            </a:pPr>
            <a:r>
              <a:rPr sz="600" dirty="0">
                <a:latin typeface="Calibri"/>
                <a:cs typeface="Calibri"/>
              </a:rPr>
              <a:t>H</a:t>
            </a:r>
            <a:endParaRPr sz="600">
              <a:latin typeface="Calibri"/>
              <a:cs typeface="Calibri"/>
            </a:endParaRPr>
          </a:p>
        </p:txBody>
      </p:sp>
      <p:sp>
        <p:nvSpPr>
          <p:cNvPr id="21" name="object 21"/>
          <p:cNvSpPr txBox="1"/>
          <p:nvPr/>
        </p:nvSpPr>
        <p:spPr>
          <a:xfrm>
            <a:off x="5367020" y="4717542"/>
            <a:ext cx="171450" cy="208279"/>
          </a:xfrm>
          <a:prstGeom prst="rect">
            <a:avLst/>
          </a:prstGeom>
        </p:spPr>
        <p:txBody>
          <a:bodyPr vert="horz" wrap="square" lIns="0" tIns="12700" rIns="0" bIns="0" rtlCol="0">
            <a:spAutoFit/>
          </a:bodyPr>
          <a:lstStyle/>
          <a:p>
            <a:pPr marL="12700">
              <a:lnSpc>
                <a:spcPct val="100000"/>
              </a:lnSpc>
              <a:spcBef>
                <a:spcPts val="100"/>
              </a:spcBef>
            </a:pPr>
            <a:r>
              <a:rPr sz="600" spc="-5" dirty="0">
                <a:latin typeface="Calibri"/>
                <a:cs typeface="Calibri"/>
              </a:rPr>
              <a:t>ELE</a:t>
            </a:r>
            <a:r>
              <a:rPr sz="600" dirty="0">
                <a:latin typeface="Calibri"/>
                <a:cs typeface="Calibri"/>
              </a:rPr>
              <a:t>C</a:t>
            </a:r>
            <a:endParaRPr sz="600">
              <a:latin typeface="Calibri"/>
              <a:cs typeface="Calibri"/>
            </a:endParaRPr>
          </a:p>
          <a:p>
            <a:pPr marL="12700">
              <a:lnSpc>
                <a:spcPct val="100000"/>
              </a:lnSpc>
            </a:pPr>
            <a:r>
              <a:rPr sz="600" dirty="0">
                <a:latin typeface="Calibri"/>
                <a:cs typeface="Calibri"/>
              </a:rPr>
              <a:t>, RM</a:t>
            </a:r>
            <a:endParaRPr sz="600">
              <a:latin typeface="Calibri"/>
              <a:cs typeface="Calibri"/>
            </a:endParaRPr>
          </a:p>
        </p:txBody>
      </p:sp>
      <p:sp>
        <p:nvSpPr>
          <p:cNvPr id="22" name="object 22"/>
          <p:cNvSpPr txBox="1"/>
          <p:nvPr/>
        </p:nvSpPr>
        <p:spPr>
          <a:xfrm>
            <a:off x="6626097" y="4573270"/>
            <a:ext cx="306705" cy="116839"/>
          </a:xfrm>
          <a:prstGeom prst="rect">
            <a:avLst/>
          </a:prstGeom>
        </p:spPr>
        <p:txBody>
          <a:bodyPr vert="horz" wrap="square" lIns="0" tIns="12700" rIns="0" bIns="0" rtlCol="0">
            <a:spAutoFit/>
          </a:bodyPr>
          <a:lstStyle/>
          <a:p>
            <a:pPr marL="12700">
              <a:lnSpc>
                <a:spcPct val="100000"/>
              </a:lnSpc>
              <a:spcBef>
                <a:spcPts val="100"/>
              </a:spcBef>
            </a:pPr>
            <a:r>
              <a:rPr sz="600" spc="-5" dirty="0">
                <a:latin typeface="Calibri"/>
                <a:cs typeface="Calibri"/>
              </a:rPr>
              <a:t>PARKING</a:t>
            </a:r>
            <a:endParaRPr sz="600">
              <a:latin typeface="Calibri"/>
              <a:cs typeface="Calibri"/>
            </a:endParaRPr>
          </a:p>
        </p:txBody>
      </p:sp>
      <p:sp>
        <p:nvSpPr>
          <p:cNvPr id="23" name="object 23"/>
          <p:cNvSpPr txBox="1"/>
          <p:nvPr/>
        </p:nvSpPr>
        <p:spPr>
          <a:xfrm>
            <a:off x="4582414" y="1462785"/>
            <a:ext cx="481965" cy="116839"/>
          </a:xfrm>
          <a:prstGeom prst="rect">
            <a:avLst/>
          </a:prstGeom>
        </p:spPr>
        <p:txBody>
          <a:bodyPr vert="horz" wrap="square" lIns="0" tIns="12700" rIns="0" bIns="0" rtlCol="0">
            <a:spAutoFit/>
          </a:bodyPr>
          <a:lstStyle/>
          <a:p>
            <a:pPr marL="12700">
              <a:lnSpc>
                <a:spcPct val="100000"/>
              </a:lnSpc>
              <a:spcBef>
                <a:spcPts val="100"/>
              </a:spcBef>
            </a:pPr>
            <a:r>
              <a:rPr sz="600" spc="-5" dirty="0">
                <a:latin typeface="Calibri"/>
                <a:cs typeface="Calibri"/>
              </a:rPr>
              <a:t>5</a:t>
            </a:r>
            <a:r>
              <a:rPr sz="600" dirty="0">
                <a:latin typeface="Calibri"/>
                <a:cs typeface="Calibri"/>
              </a:rPr>
              <a:t>M</a:t>
            </a:r>
            <a:r>
              <a:rPr sz="600" spc="-5" dirty="0">
                <a:latin typeface="Calibri"/>
                <a:cs typeface="Calibri"/>
              </a:rPr>
              <a:t> </a:t>
            </a:r>
            <a:r>
              <a:rPr sz="600" dirty="0">
                <a:latin typeface="Calibri"/>
                <a:cs typeface="Calibri"/>
              </a:rPr>
              <a:t>DRI</a:t>
            </a:r>
            <a:r>
              <a:rPr sz="600" spc="-5" dirty="0">
                <a:latin typeface="Calibri"/>
                <a:cs typeface="Calibri"/>
              </a:rPr>
              <a:t>VE</a:t>
            </a:r>
            <a:r>
              <a:rPr sz="600" spc="-10" dirty="0">
                <a:latin typeface="Calibri"/>
                <a:cs typeface="Calibri"/>
              </a:rPr>
              <a:t>W</a:t>
            </a:r>
            <a:r>
              <a:rPr sz="600" dirty="0">
                <a:latin typeface="Calibri"/>
                <a:cs typeface="Calibri"/>
              </a:rPr>
              <a:t>AY</a:t>
            </a:r>
            <a:endParaRPr sz="600">
              <a:latin typeface="Calibri"/>
              <a:cs typeface="Calibri"/>
            </a:endParaRPr>
          </a:p>
        </p:txBody>
      </p:sp>
      <p:sp>
        <p:nvSpPr>
          <p:cNvPr id="24" name="object 24"/>
          <p:cNvSpPr txBox="1"/>
          <p:nvPr/>
        </p:nvSpPr>
        <p:spPr>
          <a:xfrm>
            <a:off x="4963795" y="5213350"/>
            <a:ext cx="481965" cy="116839"/>
          </a:xfrm>
          <a:prstGeom prst="rect">
            <a:avLst/>
          </a:prstGeom>
        </p:spPr>
        <p:txBody>
          <a:bodyPr vert="horz" wrap="square" lIns="0" tIns="12700" rIns="0" bIns="0" rtlCol="0">
            <a:spAutoFit/>
          </a:bodyPr>
          <a:lstStyle/>
          <a:p>
            <a:pPr marL="12700">
              <a:lnSpc>
                <a:spcPct val="100000"/>
              </a:lnSpc>
              <a:spcBef>
                <a:spcPts val="100"/>
              </a:spcBef>
            </a:pPr>
            <a:r>
              <a:rPr sz="600" spc="-5" dirty="0">
                <a:latin typeface="Calibri"/>
                <a:cs typeface="Calibri"/>
              </a:rPr>
              <a:t>5</a:t>
            </a:r>
            <a:r>
              <a:rPr sz="600" dirty="0">
                <a:latin typeface="Calibri"/>
                <a:cs typeface="Calibri"/>
              </a:rPr>
              <a:t>M</a:t>
            </a:r>
            <a:r>
              <a:rPr sz="600" spc="-5" dirty="0">
                <a:latin typeface="Calibri"/>
                <a:cs typeface="Calibri"/>
              </a:rPr>
              <a:t> </a:t>
            </a:r>
            <a:r>
              <a:rPr sz="600" dirty="0">
                <a:latin typeface="Calibri"/>
                <a:cs typeface="Calibri"/>
              </a:rPr>
              <a:t>DRI</a:t>
            </a:r>
            <a:r>
              <a:rPr sz="600" spc="-5" dirty="0">
                <a:latin typeface="Calibri"/>
                <a:cs typeface="Calibri"/>
              </a:rPr>
              <a:t>VE</a:t>
            </a:r>
            <a:r>
              <a:rPr sz="600" spc="-10" dirty="0">
                <a:latin typeface="Calibri"/>
                <a:cs typeface="Calibri"/>
              </a:rPr>
              <a:t>W</a:t>
            </a:r>
            <a:r>
              <a:rPr sz="600" dirty="0">
                <a:latin typeface="Calibri"/>
                <a:cs typeface="Calibri"/>
              </a:rPr>
              <a:t>AY</a:t>
            </a:r>
            <a:endParaRPr sz="600">
              <a:latin typeface="Calibri"/>
              <a:cs typeface="Calibri"/>
            </a:endParaRPr>
          </a:p>
        </p:txBody>
      </p:sp>
      <p:sp>
        <p:nvSpPr>
          <p:cNvPr id="25" name="object 25"/>
          <p:cNvSpPr txBox="1"/>
          <p:nvPr/>
        </p:nvSpPr>
        <p:spPr>
          <a:xfrm>
            <a:off x="7881746" y="3094989"/>
            <a:ext cx="101600" cy="481965"/>
          </a:xfrm>
          <a:prstGeom prst="rect">
            <a:avLst/>
          </a:prstGeom>
        </p:spPr>
        <p:txBody>
          <a:bodyPr vert="vert" wrap="square" lIns="0" tIns="0" rIns="0" bIns="0" rtlCol="0">
            <a:spAutoFit/>
          </a:bodyPr>
          <a:lstStyle/>
          <a:p>
            <a:pPr marL="12700">
              <a:lnSpc>
                <a:spcPts val="670"/>
              </a:lnSpc>
            </a:pPr>
            <a:r>
              <a:rPr sz="600" spc="-5" dirty="0">
                <a:latin typeface="Calibri"/>
                <a:cs typeface="Calibri"/>
              </a:rPr>
              <a:t>6</a:t>
            </a:r>
            <a:r>
              <a:rPr sz="600" dirty="0">
                <a:latin typeface="Calibri"/>
                <a:cs typeface="Calibri"/>
              </a:rPr>
              <a:t>M</a:t>
            </a:r>
            <a:r>
              <a:rPr sz="600" spc="-5" dirty="0">
                <a:latin typeface="Calibri"/>
                <a:cs typeface="Calibri"/>
              </a:rPr>
              <a:t> </a:t>
            </a:r>
            <a:r>
              <a:rPr sz="600" dirty="0">
                <a:latin typeface="Calibri"/>
                <a:cs typeface="Calibri"/>
              </a:rPr>
              <a:t>DRI</a:t>
            </a:r>
            <a:r>
              <a:rPr sz="600" spc="-5" dirty="0">
                <a:latin typeface="Calibri"/>
                <a:cs typeface="Calibri"/>
              </a:rPr>
              <a:t>VE</a:t>
            </a:r>
            <a:r>
              <a:rPr sz="600" spc="-10" dirty="0">
                <a:latin typeface="Calibri"/>
                <a:cs typeface="Calibri"/>
              </a:rPr>
              <a:t>W</a:t>
            </a:r>
            <a:r>
              <a:rPr sz="600" dirty="0">
                <a:latin typeface="Calibri"/>
                <a:cs typeface="Calibri"/>
              </a:rPr>
              <a:t>AY</a:t>
            </a:r>
            <a:endParaRPr sz="600">
              <a:latin typeface="Calibri"/>
              <a:cs typeface="Calibri"/>
            </a:endParaRPr>
          </a:p>
        </p:txBody>
      </p:sp>
      <p:sp>
        <p:nvSpPr>
          <p:cNvPr id="26" name="object 26"/>
          <p:cNvSpPr txBox="1"/>
          <p:nvPr/>
        </p:nvSpPr>
        <p:spPr>
          <a:xfrm>
            <a:off x="8573007" y="4251197"/>
            <a:ext cx="101600" cy="313690"/>
          </a:xfrm>
          <a:prstGeom prst="rect">
            <a:avLst/>
          </a:prstGeom>
        </p:spPr>
        <p:txBody>
          <a:bodyPr vert="vert" wrap="square" lIns="0" tIns="0" rIns="0" bIns="0" rtlCol="0">
            <a:spAutoFit/>
          </a:bodyPr>
          <a:lstStyle/>
          <a:p>
            <a:pPr marL="12700">
              <a:lnSpc>
                <a:spcPts val="670"/>
              </a:lnSpc>
            </a:pPr>
            <a:r>
              <a:rPr sz="600" spc="-5" dirty="0">
                <a:latin typeface="Calibri"/>
                <a:cs typeface="Calibri"/>
              </a:rPr>
              <a:t>SE</a:t>
            </a:r>
            <a:r>
              <a:rPr sz="600" dirty="0">
                <a:latin typeface="Calibri"/>
                <a:cs typeface="Calibri"/>
              </a:rPr>
              <a:t>R</a:t>
            </a:r>
            <a:r>
              <a:rPr sz="600" spc="-10" dirty="0">
                <a:latin typeface="Calibri"/>
                <a:cs typeface="Calibri"/>
              </a:rPr>
              <a:t>V</a:t>
            </a:r>
            <a:r>
              <a:rPr sz="600" dirty="0">
                <a:latin typeface="Calibri"/>
                <a:cs typeface="Calibri"/>
              </a:rPr>
              <a:t>IC</a:t>
            </a:r>
            <a:r>
              <a:rPr sz="600" spc="-5" dirty="0">
                <a:latin typeface="Calibri"/>
                <a:cs typeface="Calibri"/>
              </a:rPr>
              <a:t>E</a:t>
            </a:r>
            <a:r>
              <a:rPr sz="600" dirty="0">
                <a:latin typeface="Calibri"/>
                <a:cs typeface="Calibri"/>
              </a:rPr>
              <a:t>S</a:t>
            </a:r>
            <a:endParaRPr sz="600">
              <a:latin typeface="Calibri"/>
              <a:cs typeface="Calibri"/>
            </a:endParaRPr>
          </a:p>
        </p:txBody>
      </p:sp>
      <p:sp>
        <p:nvSpPr>
          <p:cNvPr id="27" name="object 27"/>
          <p:cNvSpPr txBox="1"/>
          <p:nvPr/>
        </p:nvSpPr>
        <p:spPr>
          <a:xfrm>
            <a:off x="-27178" y="5274945"/>
            <a:ext cx="101600" cy="158750"/>
          </a:xfrm>
          <a:prstGeom prst="rect">
            <a:avLst/>
          </a:prstGeom>
        </p:spPr>
        <p:txBody>
          <a:bodyPr vert="vert" wrap="square" lIns="0" tIns="0" rIns="0" bIns="0" rtlCol="0">
            <a:spAutoFit/>
          </a:bodyPr>
          <a:lstStyle/>
          <a:p>
            <a:pPr marL="12700">
              <a:lnSpc>
                <a:spcPts val="670"/>
              </a:lnSpc>
            </a:pPr>
            <a:r>
              <a:rPr sz="600" spc="-5" dirty="0">
                <a:latin typeface="Calibri"/>
                <a:cs typeface="Calibri"/>
              </a:rPr>
              <a:t>E</a:t>
            </a:r>
            <a:r>
              <a:rPr sz="600" dirty="0">
                <a:latin typeface="Calibri"/>
                <a:cs typeface="Calibri"/>
              </a:rPr>
              <a:t>XIT</a:t>
            </a:r>
            <a:endParaRPr sz="600">
              <a:latin typeface="Calibri"/>
              <a:cs typeface="Calibri"/>
            </a:endParaRPr>
          </a:p>
        </p:txBody>
      </p:sp>
      <p:sp>
        <p:nvSpPr>
          <p:cNvPr id="28" name="object 28"/>
          <p:cNvSpPr txBox="1"/>
          <p:nvPr/>
        </p:nvSpPr>
        <p:spPr>
          <a:xfrm>
            <a:off x="144729" y="1564894"/>
            <a:ext cx="101600" cy="226060"/>
          </a:xfrm>
          <a:prstGeom prst="rect">
            <a:avLst/>
          </a:prstGeom>
        </p:spPr>
        <p:txBody>
          <a:bodyPr vert="vert" wrap="square" lIns="0" tIns="0" rIns="0" bIns="0" rtlCol="0">
            <a:spAutoFit/>
          </a:bodyPr>
          <a:lstStyle/>
          <a:p>
            <a:pPr marL="12700">
              <a:lnSpc>
                <a:spcPts val="670"/>
              </a:lnSpc>
            </a:pPr>
            <a:r>
              <a:rPr sz="600" spc="-5" dirty="0">
                <a:latin typeface="Calibri"/>
                <a:cs typeface="Calibri"/>
              </a:rPr>
              <a:t>ENT</a:t>
            </a:r>
            <a:r>
              <a:rPr sz="600" dirty="0">
                <a:latin typeface="Calibri"/>
                <a:cs typeface="Calibri"/>
              </a:rPr>
              <a:t>RY</a:t>
            </a:r>
            <a:endParaRPr sz="600">
              <a:latin typeface="Calibri"/>
              <a:cs typeface="Calibri"/>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44551" y="6324600"/>
            <a:ext cx="1197610" cy="259045"/>
          </a:xfrm>
          <a:prstGeom prst="rect">
            <a:avLst/>
          </a:prstGeom>
        </p:spPr>
        <p:txBody>
          <a:bodyPr vert="horz" wrap="square" lIns="0" tIns="12700" rIns="0" bIns="0" rtlCol="0">
            <a:spAutoFit/>
          </a:bodyPr>
          <a:lstStyle/>
          <a:p>
            <a:pPr marL="12700">
              <a:lnSpc>
                <a:spcPct val="100000"/>
              </a:lnSpc>
              <a:spcBef>
                <a:spcPts val="100"/>
              </a:spcBef>
            </a:pPr>
            <a:r>
              <a:rPr sz="1600" b="1" spc="-5" dirty="0">
                <a:solidFill>
                  <a:schemeClr val="bg1">
                    <a:lumMod val="50000"/>
                  </a:schemeClr>
                </a:solidFill>
                <a:latin typeface="Verdana" panose="020B0604030504040204" pitchFamily="34" charset="0"/>
                <a:ea typeface="Verdana" panose="020B0604030504040204" pitchFamily="34" charset="0"/>
                <a:cs typeface="Calibri"/>
              </a:rPr>
              <a:t>F</a:t>
            </a:r>
            <a:r>
              <a:rPr lang="en-IN" sz="1600" b="1" spc="-5" dirty="0" err="1">
                <a:solidFill>
                  <a:schemeClr val="bg1">
                    <a:lumMod val="50000"/>
                  </a:schemeClr>
                </a:solidFill>
                <a:latin typeface="Verdana" panose="020B0604030504040204" pitchFamily="34" charset="0"/>
                <a:ea typeface="Verdana" panose="020B0604030504040204" pitchFamily="34" charset="0"/>
                <a:cs typeface="Calibri"/>
              </a:rPr>
              <a:t>irst</a:t>
            </a:r>
            <a:r>
              <a:rPr lang="en-IN" sz="1600" b="1" spc="-5" dirty="0">
                <a:solidFill>
                  <a:schemeClr val="bg1">
                    <a:lumMod val="50000"/>
                  </a:schemeClr>
                </a:solidFill>
                <a:latin typeface="Verdana" panose="020B0604030504040204" pitchFamily="34" charset="0"/>
                <a:ea typeface="Verdana" panose="020B0604030504040204" pitchFamily="34" charset="0"/>
                <a:cs typeface="Calibri"/>
              </a:rPr>
              <a:t> Floor</a:t>
            </a:r>
            <a:endParaRPr sz="1600" b="1" spc="-5" dirty="0">
              <a:solidFill>
                <a:schemeClr val="bg1">
                  <a:lumMod val="50000"/>
                </a:schemeClr>
              </a:solidFill>
              <a:latin typeface="Verdana" panose="020B0604030504040204" pitchFamily="34" charset="0"/>
              <a:ea typeface="Verdana" panose="020B0604030504040204" pitchFamily="34" charset="0"/>
              <a:cs typeface="Calibri"/>
            </a:endParaRPr>
          </a:p>
        </p:txBody>
      </p:sp>
      <p:pic>
        <p:nvPicPr>
          <p:cNvPr id="3" name="object 3"/>
          <p:cNvPicPr/>
          <p:nvPr/>
        </p:nvPicPr>
        <p:blipFill>
          <a:blip r:embed="rId2" cstate="print"/>
          <a:stretch>
            <a:fillRect/>
          </a:stretch>
        </p:blipFill>
        <p:spPr>
          <a:xfrm>
            <a:off x="0" y="381000"/>
            <a:ext cx="9049648" cy="5384405"/>
          </a:xfrm>
          <a:prstGeom prst="rect">
            <a:avLst/>
          </a:prstGeom>
        </p:spPr>
      </p:pic>
      <p:sp>
        <p:nvSpPr>
          <p:cNvPr id="4" name="object 4"/>
          <p:cNvSpPr txBox="1"/>
          <p:nvPr/>
        </p:nvSpPr>
        <p:spPr>
          <a:xfrm>
            <a:off x="6203441" y="2711323"/>
            <a:ext cx="79057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Calibri"/>
                <a:cs typeface="Calibri"/>
              </a:rPr>
              <a:t>INCUBATION</a:t>
            </a:r>
            <a:r>
              <a:rPr sz="700" spc="-15" dirty="0">
                <a:latin typeface="Calibri"/>
                <a:cs typeface="Calibri"/>
              </a:rPr>
              <a:t> </a:t>
            </a:r>
            <a:r>
              <a:rPr sz="700" spc="-10" dirty="0">
                <a:latin typeface="Calibri"/>
                <a:cs typeface="Calibri"/>
              </a:rPr>
              <a:t>CENTRE</a:t>
            </a:r>
            <a:endParaRPr sz="700">
              <a:latin typeface="Calibri"/>
              <a:cs typeface="Calibri"/>
            </a:endParaRPr>
          </a:p>
        </p:txBody>
      </p:sp>
      <p:sp>
        <p:nvSpPr>
          <p:cNvPr id="5" name="object 5"/>
          <p:cNvSpPr txBox="1"/>
          <p:nvPr/>
        </p:nvSpPr>
        <p:spPr>
          <a:xfrm>
            <a:off x="4367276" y="3633597"/>
            <a:ext cx="42481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Calibri"/>
                <a:cs typeface="Calibri"/>
              </a:rPr>
              <a:t>L</a:t>
            </a:r>
            <a:r>
              <a:rPr sz="700" spc="-5" dirty="0">
                <a:latin typeface="Calibri"/>
                <a:cs typeface="Calibri"/>
              </a:rPr>
              <a:t>IFT</a:t>
            </a:r>
            <a:r>
              <a:rPr sz="700" spc="5" dirty="0">
                <a:latin typeface="Calibri"/>
                <a:cs typeface="Calibri"/>
              </a:rPr>
              <a:t> </a:t>
            </a:r>
            <a:r>
              <a:rPr sz="700" spc="-10" dirty="0">
                <a:latin typeface="Calibri"/>
                <a:cs typeface="Calibri"/>
              </a:rPr>
              <a:t>LO</a:t>
            </a:r>
            <a:r>
              <a:rPr sz="700" spc="-5" dirty="0">
                <a:latin typeface="Calibri"/>
                <a:cs typeface="Calibri"/>
              </a:rPr>
              <a:t>BBY</a:t>
            </a:r>
            <a:endParaRPr sz="700">
              <a:latin typeface="Calibri"/>
              <a:cs typeface="Calibri"/>
            </a:endParaRPr>
          </a:p>
        </p:txBody>
      </p:sp>
      <p:sp>
        <p:nvSpPr>
          <p:cNvPr id="6" name="object 6"/>
          <p:cNvSpPr txBox="1"/>
          <p:nvPr/>
        </p:nvSpPr>
        <p:spPr>
          <a:xfrm>
            <a:off x="2496057" y="2811272"/>
            <a:ext cx="718185"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Calibri"/>
                <a:cs typeface="Calibri"/>
              </a:rPr>
              <a:t>R</a:t>
            </a:r>
            <a:r>
              <a:rPr sz="700" spc="-10" dirty="0">
                <a:latin typeface="Calibri"/>
                <a:cs typeface="Calibri"/>
              </a:rPr>
              <a:t>ECE</a:t>
            </a:r>
            <a:r>
              <a:rPr sz="700" spc="-5" dirty="0">
                <a:latin typeface="Calibri"/>
                <a:cs typeface="Calibri"/>
              </a:rPr>
              <a:t>P</a:t>
            </a:r>
            <a:r>
              <a:rPr sz="700" spc="-10" dirty="0">
                <a:latin typeface="Calibri"/>
                <a:cs typeface="Calibri"/>
              </a:rPr>
              <a:t>T</a:t>
            </a:r>
            <a:r>
              <a:rPr sz="700" spc="-5" dirty="0">
                <a:latin typeface="Calibri"/>
                <a:cs typeface="Calibri"/>
              </a:rPr>
              <a:t>I</a:t>
            </a:r>
            <a:r>
              <a:rPr sz="700" spc="-10" dirty="0">
                <a:latin typeface="Calibri"/>
                <a:cs typeface="Calibri"/>
              </a:rPr>
              <a:t>O</a:t>
            </a:r>
            <a:r>
              <a:rPr sz="700" spc="-5" dirty="0">
                <a:latin typeface="Calibri"/>
                <a:cs typeface="Calibri"/>
              </a:rPr>
              <a:t>N</a:t>
            </a:r>
            <a:r>
              <a:rPr sz="700" dirty="0">
                <a:latin typeface="Calibri"/>
                <a:cs typeface="Calibri"/>
              </a:rPr>
              <a:t> </a:t>
            </a:r>
            <a:r>
              <a:rPr sz="700" spc="-5" dirty="0">
                <a:latin typeface="Calibri"/>
                <a:cs typeface="Calibri"/>
              </a:rPr>
              <a:t>B</a:t>
            </a:r>
            <a:r>
              <a:rPr sz="700" spc="-10" dirty="0">
                <a:latin typeface="Calibri"/>
                <a:cs typeface="Calibri"/>
              </a:rPr>
              <a:t>ELO</a:t>
            </a:r>
            <a:r>
              <a:rPr sz="700" spc="-5" dirty="0">
                <a:latin typeface="Calibri"/>
                <a:cs typeface="Calibri"/>
              </a:rPr>
              <a:t>W</a:t>
            </a:r>
            <a:endParaRPr sz="700">
              <a:latin typeface="Calibri"/>
              <a:cs typeface="Calibri"/>
            </a:endParaRPr>
          </a:p>
        </p:txBody>
      </p:sp>
      <p:sp>
        <p:nvSpPr>
          <p:cNvPr id="7" name="object 7"/>
          <p:cNvSpPr txBox="1"/>
          <p:nvPr/>
        </p:nvSpPr>
        <p:spPr>
          <a:xfrm>
            <a:off x="4462398" y="2376931"/>
            <a:ext cx="56451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Calibri"/>
                <a:cs typeface="Calibri"/>
              </a:rPr>
              <a:t>COU</a:t>
            </a:r>
            <a:r>
              <a:rPr sz="700" dirty="0">
                <a:latin typeface="Calibri"/>
                <a:cs typeface="Calibri"/>
              </a:rPr>
              <a:t>R</a:t>
            </a:r>
            <a:r>
              <a:rPr sz="700" spc="-5" dirty="0">
                <a:latin typeface="Calibri"/>
                <a:cs typeface="Calibri"/>
              </a:rPr>
              <a:t>T</a:t>
            </a:r>
            <a:r>
              <a:rPr sz="700" spc="5" dirty="0">
                <a:latin typeface="Calibri"/>
                <a:cs typeface="Calibri"/>
              </a:rPr>
              <a:t> </a:t>
            </a:r>
            <a:r>
              <a:rPr sz="700" spc="-5" dirty="0">
                <a:latin typeface="Calibri"/>
                <a:cs typeface="Calibri"/>
              </a:rPr>
              <a:t>B</a:t>
            </a:r>
            <a:r>
              <a:rPr sz="700" spc="-10" dirty="0">
                <a:latin typeface="Calibri"/>
                <a:cs typeface="Calibri"/>
              </a:rPr>
              <a:t>ELO</a:t>
            </a:r>
            <a:r>
              <a:rPr sz="700" spc="-5" dirty="0">
                <a:latin typeface="Calibri"/>
                <a:cs typeface="Calibri"/>
              </a:rPr>
              <a:t>W</a:t>
            </a:r>
            <a:endParaRPr sz="700">
              <a:latin typeface="Calibri"/>
              <a:cs typeface="Calibri"/>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533400" y="762000"/>
            <a:ext cx="7848600" cy="4453050"/>
          </a:xfrm>
          <a:prstGeom prst="rect">
            <a:avLst/>
          </a:prstGeom>
        </p:spPr>
      </p:pic>
      <p:sp>
        <p:nvSpPr>
          <p:cNvPr id="3" name="object 3"/>
          <p:cNvSpPr txBox="1"/>
          <p:nvPr/>
        </p:nvSpPr>
        <p:spPr>
          <a:xfrm>
            <a:off x="533400" y="6323573"/>
            <a:ext cx="1752600" cy="259045"/>
          </a:xfrm>
          <a:prstGeom prst="rect">
            <a:avLst/>
          </a:prstGeom>
        </p:spPr>
        <p:txBody>
          <a:bodyPr vert="horz" wrap="square" lIns="0" tIns="12700" rIns="0" bIns="0" rtlCol="0">
            <a:spAutoFit/>
          </a:bodyPr>
          <a:lstStyle/>
          <a:p>
            <a:pPr marL="12700">
              <a:lnSpc>
                <a:spcPct val="100000"/>
              </a:lnSpc>
              <a:spcBef>
                <a:spcPts val="100"/>
              </a:spcBef>
            </a:pPr>
            <a:r>
              <a:rPr sz="1600" b="1" spc="-5" dirty="0" smtClean="0">
                <a:solidFill>
                  <a:schemeClr val="bg1">
                    <a:lumMod val="50000"/>
                  </a:schemeClr>
                </a:solidFill>
                <a:latin typeface="Verdana" panose="020B0604030504040204" pitchFamily="34" charset="0"/>
                <a:ea typeface="Verdana" panose="020B0604030504040204" pitchFamily="34" charset="0"/>
                <a:cs typeface="Calibri"/>
              </a:rPr>
              <a:t>T</a:t>
            </a:r>
            <a:r>
              <a:rPr lang="en-IN" sz="1600" b="1" spc="-5" dirty="0" err="1" smtClean="0">
                <a:solidFill>
                  <a:schemeClr val="bg1">
                    <a:lumMod val="50000"/>
                  </a:schemeClr>
                </a:solidFill>
                <a:latin typeface="Verdana" panose="020B0604030504040204" pitchFamily="34" charset="0"/>
                <a:ea typeface="Verdana" panose="020B0604030504040204" pitchFamily="34" charset="0"/>
                <a:cs typeface="Calibri"/>
              </a:rPr>
              <a:t>ypical</a:t>
            </a:r>
            <a:r>
              <a:rPr lang="en-IN" sz="1600" b="1" spc="-5" dirty="0" smtClean="0">
                <a:solidFill>
                  <a:schemeClr val="bg1">
                    <a:lumMod val="50000"/>
                  </a:schemeClr>
                </a:solidFill>
                <a:latin typeface="Verdana" panose="020B0604030504040204" pitchFamily="34" charset="0"/>
                <a:ea typeface="Verdana" panose="020B0604030504040204" pitchFamily="34" charset="0"/>
                <a:cs typeface="Calibri"/>
              </a:rPr>
              <a:t> Floor</a:t>
            </a:r>
            <a:endParaRPr sz="1600" b="1" dirty="0">
              <a:solidFill>
                <a:schemeClr val="bg1">
                  <a:lumMod val="50000"/>
                </a:schemeClr>
              </a:solidFill>
              <a:latin typeface="Verdana" panose="020B0604030504040204" pitchFamily="34" charset="0"/>
              <a:ea typeface="Verdana" panose="020B0604030504040204" pitchFamily="34" charset="0"/>
              <a:cs typeface="Calibri"/>
            </a:endParaRPr>
          </a:p>
        </p:txBody>
      </p:sp>
      <p:sp>
        <p:nvSpPr>
          <p:cNvPr id="4" name="object 4"/>
          <p:cNvSpPr txBox="1"/>
          <p:nvPr/>
        </p:nvSpPr>
        <p:spPr>
          <a:xfrm>
            <a:off x="6485382" y="2811272"/>
            <a:ext cx="52832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Calibri"/>
                <a:cs typeface="Calibri"/>
              </a:rPr>
              <a:t>O</a:t>
            </a:r>
            <a:r>
              <a:rPr sz="700" spc="-5" dirty="0">
                <a:latin typeface="Calibri"/>
                <a:cs typeface="Calibri"/>
              </a:rPr>
              <a:t>FFI</a:t>
            </a:r>
            <a:r>
              <a:rPr sz="700" spc="-10" dirty="0">
                <a:latin typeface="Calibri"/>
                <a:cs typeface="Calibri"/>
              </a:rPr>
              <a:t>C</a:t>
            </a:r>
            <a:r>
              <a:rPr sz="700" spc="-5" dirty="0">
                <a:latin typeface="Calibri"/>
                <a:cs typeface="Calibri"/>
              </a:rPr>
              <a:t>E</a:t>
            </a:r>
            <a:r>
              <a:rPr sz="700" spc="5" dirty="0">
                <a:latin typeface="Calibri"/>
                <a:cs typeface="Calibri"/>
              </a:rPr>
              <a:t> </a:t>
            </a:r>
            <a:r>
              <a:rPr sz="700" spc="-5" dirty="0">
                <a:latin typeface="Calibri"/>
                <a:cs typeface="Calibri"/>
              </a:rPr>
              <a:t>SPA</a:t>
            </a:r>
            <a:r>
              <a:rPr sz="700" spc="-10" dirty="0">
                <a:latin typeface="Calibri"/>
                <a:cs typeface="Calibri"/>
              </a:rPr>
              <a:t>CE</a:t>
            </a:r>
            <a:endParaRPr sz="700">
              <a:latin typeface="Calibri"/>
              <a:cs typeface="Calibri"/>
            </a:endParaRPr>
          </a:p>
        </p:txBody>
      </p:sp>
      <p:sp>
        <p:nvSpPr>
          <p:cNvPr id="5" name="object 5"/>
          <p:cNvSpPr txBox="1"/>
          <p:nvPr/>
        </p:nvSpPr>
        <p:spPr>
          <a:xfrm>
            <a:off x="4632452" y="3684778"/>
            <a:ext cx="424815"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Calibri"/>
                <a:cs typeface="Calibri"/>
              </a:rPr>
              <a:t>L</a:t>
            </a:r>
            <a:r>
              <a:rPr sz="700" spc="-5" dirty="0">
                <a:latin typeface="Calibri"/>
                <a:cs typeface="Calibri"/>
              </a:rPr>
              <a:t>IFT</a:t>
            </a:r>
            <a:r>
              <a:rPr sz="700" spc="5" dirty="0">
                <a:latin typeface="Calibri"/>
                <a:cs typeface="Calibri"/>
              </a:rPr>
              <a:t> </a:t>
            </a:r>
            <a:r>
              <a:rPr sz="700" spc="-10" dirty="0">
                <a:latin typeface="Calibri"/>
                <a:cs typeface="Calibri"/>
              </a:rPr>
              <a:t>LO</a:t>
            </a:r>
            <a:r>
              <a:rPr sz="700" spc="-5" dirty="0">
                <a:latin typeface="Calibri"/>
                <a:cs typeface="Calibri"/>
              </a:rPr>
              <a:t>BBY</a:t>
            </a:r>
            <a:endParaRPr sz="700">
              <a:latin typeface="Calibri"/>
              <a:cs typeface="Calibri"/>
            </a:endParaRPr>
          </a:p>
        </p:txBody>
      </p:sp>
      <p:sp>
        <p:nvSpPr>
          <p:cNvPr id="6" name="object 6"/>
          <p:cNvSpPr txBox="1"/>
          <p:nvPr/>
        </p:nvSpPr>
        <p:spPr>
          <a:xfrm>
            <a:off x="2496057" y="2747517"/>
            <a:ext cx="528320" cy="132080"/>
          </a:xfrm>
          <a:prstGeom prst="rect">
            <a:avLst/>
          </a:prstGeom>
        </p:spPr>
        <p:txBody>
          <a:bodyPr vert="horz" wrap="square" lIns="0" tIns="12065" rIns="0" bIns="0" rtlCol="0">
            <a:spAutoFit/>
          </a:bodyPr>
          <a:lstStyle/>
          <a:p>
            <a:pPr marL="12700">
              <a:lnSpc>
                <a:spcPct val="100000"/>
              </a:lnSpc>
              <a:spcBef>
                <a:spcPts val="95"/>
              </a:spcBef>
            </a:pPr>
            <a:r>
              <a:rPr sz="700" spc="-10" dirty="0">
                <a:latin typeface="Calibri"/>
                <a:cs typeface="Calibri"/>
              </a:rPr>
              <a:t>O</a:t>
            </a:r>
            <a:r>
              <a:rPr sz="700" spc="-5" dirty="0">
                <a:latin typeface="Calibri"/>
                <a:cs typeface="Calibri"/>
              </a:rPr>
              <a:t>FFI</a:t>
            </a:r>
            <a:r>
              <a:rPr sz="700" spc="-10" dirty="0">
                <a:latin typeface="Calibri"/>
                <a:cs typeface="Calibri"/>
              </a:rPr>
              <a:t>C</a:t>
            </a:r>
            <a:r>
              <a:rPr sz="700" spc="-5" dirty="0">
                <a:latin typeface="Calibri"/>
                <a:cs typeface="Calibri"/>
              </a:rPr>
              <a:t>E</a:t>
            </a:r>
            <a:r>
              <a:rPr sz="700" spc="5" dirty="0">
                <a:latin typeface="Calibri"/>
                <a:cs typeface="Calibri"/>
              </a:rPr>
              <a:t> </a:t>
            </a:r>
            <a:r>
              <a:rPr sz="700" spc="-5" dirty="0">
                <a:latin typeface="Calibri"/>
                <a:cs typeface="Calibri"/>
              </a:rPr>
              <a:t>SPA</a:t>
            </a:r>
            <a:r>
              <a:rPr sz="700" spc="-10" dirty="0">
                <a:latin typeface="Calibri"/>
                <a:cs typeface="Calibri"/>
              </a:rPr>
              <a:t>CE</a:t>
            </a:r>
            <a:endParaRPr sz="700">
              <a:latin typeface="Calibri"/>
              <a:cs typeface="Calibri"/>
            </a:endParaRPr>
          </a:p>
        </p:txBody>
      </p:sp>
      <p:sp>
        <p:nvSpPr>
          <p:cNvPr id="7" name="object 7"/>
          <p:cNvSpPr txBox="1"/>
          <p:nvPr/>
        </p:nvSpPr>
        <p:spPr>
          <a:xfrm>
            <a:off x="4797678" y="4805298"/>
            <a:ext cx="12763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Calibri"/>
                <a:cs typeface="Calibri"/>
              </a:rPr>
              <a:t>W.</a:t>
            </a:r>
            <a:endParaRPr sz="700">
              <a:latin typeface="Calibri"/>
              <a:cs typeface="Calibri"/>
            </a:endParaRPr>
          </a:p>
        </p:txBody>
      </p:sp>
      <p:sp>
        <p:nvSpPr>
          <p:cNvPr id="8" name="object 8"/>
          <p:cNvSpPr txBox="1"/>
          <p:nvPr/>
        </p:nvSpPr>
        <p:spPr>
          <a:xfrm>
            <a:off x="5192395" y="4751323"/>
            <a:ext cx="80645" cy="132080"/>
          </a:xfrm>
          <a:prstGeom prst="rect">
            <a:avLst/>
          </a:prstGeom>
        </p:spPr>
        <p:txBody>
          <a:bodyPr vert="horz" wrap="square" lIns="0" tIns="12065" rIns="0" bIns="0" rtlCol="0">
            <a:spAutoFit/>
          </a:bodyPr>
          <a:lstStyle/>
          <a:p>
            <a:pPr marL="12700">
              <a:lnSpc>
                <a:spcPct val="100000"/>
              </a:lnSpc>
              <a:spcBef>
                <a:spcPts val="95"/>
              </a:spcBef>
            </a:pPr>
            <a:r>
              <a:rPr sz="700" spc="-5" dirty="0">
                <a:latin typeface="Calibri"/>
                <a:cs typeface="Calibri"/>
              </a:rPr>
              <a:t>H</a:t>
            </a:r>
            <a:endParaRPr sz="700">
              <a:latin typeface="Calibri"/>
              <a:cs typeface="Calibri"/>
            </a:endParaRPr>
          </a:p>
        </p:txBody>
      </p:sp>
      <p:sp>
        <p:nvSpPr>
          <p:cNvPr id="9" name="object 9"/>
          <p:cNvSpPr txBox="1"/>
          <p:nvPr/>
        </p:nvSpPr>
        <p:spPr>
          <a:xfrm>
            <a:off x="5411470" y="4793360"/>
            <a:ext cx="217170" cy="238760"/>
          </a:xfrm>
          <a:prstGeom prst="rect">
            <a:avLst/>
          </a:prstGeom>
        </p:spPr>
        <p:txBody>
          <a:bodyPr vert="horz" wrap="square" lIns="0" tIns="12065" rIns="0" bIns="0" rtlCol="0">
            <a:spAutoFit/>
          </a:bodyPr>
          <a:lstStyle/>
          <a:p>
            <a:pPr marL="12700" marR="5080">
              <a:lnSpc>
                <a:spcPct val="100000"/>
              </a:lnSpc>
              <a:spcBef>
                <a:spcPts val="95"/>
              </a:spcBef>
            </a:pPr>
            <a:r>
              <a:rPr sz="700" spc="-10" dirty="0">
                <a:latin typeface="Calibri"/>
                <a:cs typeface="Calibri"/>
              </a:rPr>
              <a:t>ELEC.  </a:t>
            </a:r>
            <a:r>
              <a:rPr sz="700" spc="-5" dirty="0">
                <a:latin typeface="Calibri"/>
                <a:cs typeface="Calibri"/>
              </a:rPr>
              <a:t>RM.</a:t>
            </a:r>
            <a:endParaRPr sz="700">
              <a:latin typeface="Calibri"/>
              <a:cs typeface="Calibri"/>
            </a:endParaRPr>
          </a:p>
        </p:txBody>
      </p:sp>
      <p:sp>
        <p:nvSpPr>
          <p:cNvPr id="10" name="object 10"/>
          <p:cNvSpPr txBox="1"/>
          <p:nvPr/>
        </p:nvSpPr>
        <p:spPr>
          <a:xfrm>
            <a:off x="3947414" y="4647693"/>
            <a:ext cx="559435" cy="331470"/>
          </a:xfrm>
          <a:prstGeom prst="rect">
            <a:avLst/>
          </a:prstGeom>
        </p:spPr>
        <p:txBody>
          <a:bodyPr vert="horz" wrap="square" lIns="0" tIns="59055" rIns="0" bIns="0" rtlCol="0">
            <a:spAutoFit/>
          </a:bodyPr>
          <a:lstStyle/>
          <a:p>
            <a:pPr marL="38100">
              <a:lnSpc>
                <a:spcPct val="100000"/>
              </a:lnSpc>
              <a:spcBef>
                <a:spcPts val="465"/>
              </a:spcBef>
            </a:pPr>
            <a:r>
              <a:rPr sz="700" spc="-10" dirty="0">
                <a:latin typeface="Calibri"/>
                <a:cs typeface="Calibri"/>
              </a:rPr>
              <a:t>ELEC.</a:t>
            </a:r>
            <a:endParaRPr sz="700">
              <a:latin typeface="Calibri"/>
              <a:cs typeface="Calibri"/>
            </a:endParaRPr>
          </a:p>
          <a:p>
            <a:pPr marL="38100">
              <a:lnSpc>
                <a:spcPct val="100000"/>
              </a:lnSpc>
              <a:spcBef>
                <a:spcPts val="360"/>
              </a:spcBef>
            </a:pPr>
            <a:r>
              <a:rPr sz="1050" baseline="27777" dirty="0">
                <a:latin typeface="Calibri"/>
                <a:cs typeface="Calibri"/>
              </a:rPr>
              <a:t>RM.</a:t>
            </a:r>
            <a:r>
              <a:rPr sz="700" dirty="0">
                <a:latin typeface="Calibri"/>
                <a:cs typeface="Calibri"/>
              </a:rPr>
              <a:t>ELEC.</a:t>
            </a:r>
            <a:r>
              <a:rPr sz="700" spc="100" dirty="0">
                <a:latin typeface="Calibri"/>
                <a:cs typeface="Calibri"/>
              </a:rPr>
              <a:t> </a:t>
            </a:r>
            <a:r>
              <a:rPr sz="1050" spc="-7" baseline="23809" dirty="0">
                <a:latin typeface="Calibri"/>
                <a:cs typeface="Calibri"/>
              </a:rPr>
              <a:t>M.</a:t>
            </a:r>
            <a:endParaRPr sz="1050" baseline="23809">
              <a:latin typeface="Calibri"/>
              <a:cs typeface="Calibri"/>
            </a:endParaRPr>
          </a:p>
        </p:txBody>
      </p:sp>
      <p:sp>
        <p:nvSpPr>
          <p:cNvPr id="11" name="object 11"/>
          <p:cNvSpPr txBox="1"/>
          <p:nvPr/>
        </p:nvSpPr>
        <p:spPr>
          <a:xfrm>
            <a:off x="4125214" y="4954015"/>
            <a:ext cx="172720" cy="132080"/>
          </a:xfrm>
          <a:prstGeom prst="rect">
            <a:avLst/>
          </a:prstGeom>
        </p:spPr>
        <p:txBody>
          <a:bodyPr vert="horz" wrap="square" lIns="0" tIns="12065" rIns="0" bIns="0" rtlCol="0">
            <a:spAutoFit/>
          </a:bodyPr>
          <a:lstStyle/>
          <a:p>
            <a:pPr marL="12700">
              <a:lnSpc>
                <a:spcPct val="100000"/>
              </a:lnSpc>
              <a:spcBef>
                <a:spcPts val="95"/>
              </a:spcBef>
            </a:pPr>
            <a:r>
              <a:rPr sz="700" dirty="0">
                <a:latin typeface="Calibri"/>
                <a:cs typeface="Calibri"/>
              </a:rPr>
              <a:t>R</a:t>
            </a:r>
            <a:r>
              <a:rPr sz="700" spc="-5" dirty="0">
                <a:latin typeface="Calibri"/>
                <a:cs typeface="Calibri"/>
              </a:rPr>
              <a:t>M.</a:t>
            </a:r>
            <a:endParaRPr sz="700">
              <a:latin typeface="Calibri"/>
              <a:cs typeface="Calibri"/>
            </a:endParaRPr>
          </a:p>
        </p:txBody>
      </p:sp>
      <p:sp>
        <p:nvSpPr>
          <p:cNvPr id="12" name="object 12"/>
          <p:cNvSpPr txBox="1"/>
          <p:nvPr/>
        </p:nvSpPr>
        <p:spPr>
          <a:xfrm>
            <a:off x="4277614" y="4999735"/>
            <a:ext cx="217170" cy="238760"/>
          </a:xfrm>
          <a:prstGeom prst="rect">
            <a:avLst/>
          </a:prstGeom>
        </p:spPr>
        <p:txBody>
          <a:bodyPr vert="horz" wrap="square" lIns="0" tIns="12065" rIns="0" bIns="0" rtlCol="0">
            <a:spAutoFit/>
          </a:bodyPr>
          <a:lstStyle/>
          <a:p>
            <a:pPr marL="12700" marR="5080">
              <a:lnSpc>
                <a:spcPct val="100000"/>
              </a:lnSpc>
              <a:spcBef>
                <a:spcPts val="95"/>
              </a:spcBef>
            </a:pPr>
            <a:r>
              <a:rPr sz="700" spc="-10" dirty="0">
                <a:latin typeface="Calibri"/>
                <a:cs typeface="Calibri"/>
              </a:rPr>
              <a:t>ELEC.  </a:t>
            </a:r>
            <a:r>
              <a:rPr sz="700" spc="-5" dirty="0">
                <a:latin typeface="Calibri"/>
                <a:cs typeface="Calibri"/>
              </a:rPr>
              <a:t>RM.</a:t>
            </a:r>
            <a:endParaRPr sz="700">
              <a:latin typeface="Calibri"/>
              <a:cs typeface="Calibri"/>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a:blip r:embed="rId2" cstate="print"/>
          <a:stretch>
            <a:fillRect/>
          </a:stretch>
        </p:blipFill>
        <p:spPr>
          <a:xfrm>
            <a:off x="0" y="228600"/>
            <a:ext cx="9144000" cy="5867400"/>
          </a:xfrm>
          <a:prstGeom prst="rect">
            <a:avLst/>
          </a:prstGeom>
        </p:spPr>
      </p:pic>
      <p:sp>
        <p:nvSpPr>
          <p:cNvPr id="5" name="object 3"/>
          <p:cNvSpPr txBox="1"/>
          <p:nvPr/>
        </p:nvSpPr>
        <p:spPr>
          <a:xfrm>
            <a:off x="447751" y="6364605"/>
            <a:ext cx="2057400" cy="259045"/>
          </a:xfrm>
          <a:prstGeom prst="rect">
            <a:avLst/>
          </a:prstGeom>
        </p:spPr>
        <p:txBody>
          <a:bodyPr vert="horz" wrap="square" lIns="0" tIns="12700" rIns="0" bIns="0" rtlCol="0">
            <a:spAutoFit/>
          </a:bodyPr>
          <a:lstStyle/>
          <a:p>
            <a:pPr marL="12700">
              <a:lnSpc>
                <a:spcPct val="100000"/>
              </a:lnSpc>
              <a:spcBef>
                <a:spcPts val="100"/>
              </a:spcBef>
            </a:pPr>
            <a:r>
              <a:rPr lang="en-IN" sz="1600" b="1" spc="-5" dirty="0" smtClean="0">
                <a:solidFill>
                  <a:schemeClr val="bg1">
                    <a:lumMod val="50000"/>
                  </a:schemeClr>
                </a:solidFill>
                <a:latin typeface="Verdana" panose="020B0604030504040204" pitchFamily="34" charset="0"/>
                <a:ea typeface="Verdana" panose="020B0604030504040204" pitchFamily="34" charset="0"/>
                <a:cs typeface="Calibri"/>
              </a:rPr>
              <a:t>View</a:t>
            </a:r>
            <a:endParaRPr sz="1600" b="1" dirty="0">
              <a:solidFill>
                <a:schemeClr val="bg1">
                  <a:lumMod val="50000"/>
                </a:schemeClr>
              </a:solidFill>
              <a:latin typeface="Verdana" panose="020B0604030504040204" pitchFamily="34" charset="0"/>
              <a:ea typeface="Verdana" panose="020B0604030504040204" pitchFamily="34" charset="0"/>
              <a:cs typeface="Calibri"/>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415</TotalTime>
  <Words>354</Words>
  <Application>Microsoft Office PowerPoint</Application>
  <PresentationFormat>On-screen Show (4:3)</PresentationFormat>
  <Paragraphs>89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Slide 1</vt:lpstr>
      <vt:lpstr>Slide 2</vt:lpstr>
      <vt:lpstr>Slide 3</vt:lpstr>
      <vt:lpstr>Slide 4</vt:lpstr>
      <vt:lpstr>Slide 5</vt:lpstr>
      <vt:lpstr>Site Map</vt:lpstr>
      <vt:lpstr>Slide 7</vt:lpstr>
      <vt:lpstr>Slide 8</vt:lpstr>
      <vt:lpstr>Slide 9</vt:lpstr>
      <vt:lpstr>Slide 10</vt:lpstr>
      <vt:lpstr>Slide 11</vt:lpstr>
      <vt:lpstr>Slide 12</vt:lpstr>
      <vt:lpstr>Slide 13</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REPL-9006</dc:creator>
  <cp:lastModifiedBy>NBCC</cp:lastModifiedBy>
  <cp:revision>46</cp:revision>
  <cp:lastPrinted>2023-06-14T06:50:32Z</cp:lastPrinted>
  <dcterms:created xsi:type="dcterms:W3CDTF">2023-06-14T05:54:38Z</dcterms:created>
  <dcterms:modified xsi:type="dcterms:W3CDTF">2024-01-22T02:09:37Z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2016-04-05T00:00:00Z</vt:filetime>
  </property>
  <property fmtid="{D5CDD505-2E9C-101B-9397-08002B2CF9AE}" pid="3" name="Creator">
    <vt:lpwstr>Microsoft® PowerPoint® 2013</vt:lpwstr>
  </property>
  <property fmtid="{D5CDD505-2E9C-101B-9397-08002B2CF9AE}" pid="4" name="LastSaved">
    <vt:filetime>2023-06-14T00:00:00Z</vt:filetime>
  </property>
</Properties>
</file>